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sldIdLst>
    <p:sldId id="256" r:id="rId2"/>
    <p:sldId id="257" r:id="rId3"/>
    <p:sldId id="258" r:id="rId4"/>
    <p:sldId id="260" r:id="rId5"/>
    <p:sldId id="261" r:id="rId6"/>
    <p:sldId id="302" r:id="rId7"/>
    <p:sldId id="263" r:id="rId8"/>
    <p:sldId id="262" r:id="rId9"/>
    <p:sldId id="264" r:id="rId10"/>
    <p:sldId id="265" r:id="rId11"/>
    <p:sldId id="266" r:id="rId12"/>
    <p:sldId id="267" r:id="rId13"/>
    <p:sldId id="303" r:id="rId14"/>
    <p:sldId id="270" r:id="rId15"/>
    <p:sldId id="271" r:id="rId16"/>
    <p:sldId id="304" r:id="rId17"/>
    <p:sldId id="273" r:id="rId18"/>
    <p:sldId id="272" r:id="rId19"/>
    <p:sldId id="275" r:id="rId20"/>
    <p:sldId id="276" r:id="rId21"/>
    <p:sldId id="277" r:id="rId22"/>
    <p:sldId id="278" r:id="rId23"/>
    <p:sldId id="30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74" r:id="rId39"/>
    <p:sldId id="293" r:id="rId40"/>
    <p:sldId id="306" r:id="rId41"/>
    <p:sldId id="295" r:id="rId42"/>
    <p:sldId id="307" r:id="rId43"/>
    <p:sldId id="310" r:id="rId44"/>
    <p:sldId id="308" r:id="rId45"/>
    <p:sldId id="30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2" autoAdjust="0"/>
  </p:normalViewPr>
  <p:slideViewPr>
    <p:cSldViewPr>
      <p:cViewPr varScale="1">
        <p:scale>
          <a:sx n="68" d="100"/>
          <a:sy n="68" d="100"/>
        </p:scale>
        <p:origin x="1386" y="72"/>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لينكد ان</a:t>
            </a:r>
            <a:r>
              <a:rPr lang="en-US" dirty="0"/>
              <a:t>LinkedIn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Raneem\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768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6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2062162"/>
            <a:ext cx="7620000" cy="1371600"/>
          </a:xfrm>
        </p:spPr>
        <p:txBody>
          <a:bodyPr/>
          <a:lstStyle/>
          <a:p>
            <a:r>
              <a:rPr lang="ar-JO" sz="2800" dirty="0"/>
              <a:t>البحث </a:t>
            </a:r>
            <a:r>
              <a:rPr lang="en-US" sz="2800" dirty="0"/>
              <a:t>Search</a:t>
            </a:r>
            <a:br>
              <a:rPr lang="ar-JO" sz="28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32194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70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6" name="Picture 5">
            <a:extLst>
              <a:ext uri="{FF2B5EF4-FFF2-40B4-BE49-F238E27FC236}">
                <a16:creationId xmlns:a16="http://schemas.microsoft.com/office/drawing/2014/main" id="{4935A031-CB10-44EA-B3B3-B872706F5E38}"/>
              </a:ext>
            </a:extLst>
          </p:cNvPr>
          <p:cNvPicPr>
            <a:picLocks noChangeAspect="1"/>
          </p:cNvPicPr>
          <p:nvPr/>
        </p:nvPicPr>
        <p:blipFill>
          <a:blip r:embed="rId2"/>
          <a:stretch>
            <a:fillRect/>
          </a:stretch>
        </p:blipFill>
        <p:spPr>
          <a:xfrm>
            <a:off x="80294" y="1219199"/>
            <a:ext cx="8804943" cy="4190999"/>
          </a:xfrm>
          <a:prstGeom prst="rect">
            <a:avLst/>
          </a:prstGeom>
        </p:spPr>
      </p:pic>
    </p:spTree>
    <p:extLst>
      <p:ext uri="{BB962C8B-B14F-4D97-AF65-F5344CB8AC3E}">
        <p14:creationId xmlns:p14="http://schemas.microsoft.com/office/powerpoint/2010/main" val="107831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7620000" cy="1371600"/>
          </a:xfrm>
        </p:spPr>
        <p:txBody>
          <a:bodyPr>
            <a:normAutofit/>
          </a:bodyPr>
          <a:lstStyle/>
          <a:p>
            <a:r>
              <a:rPr lang="ar-JO" sz="4000" dirty="0"/>
              <a:t>الشبكة </a:t>
            </a:r>
            <a:r>
              <a:rPr lang="en-US" sz="4000" dirty="0"/>
              <a:t>My Network</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52650"/>
            <a:ext cx="800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44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0320"/>
            <a:ext cx="7620000" cy="1371600"/>
          </a:xfrm>
        </p:spPr>
        <p:txBody>
          <a:bodyPr>
            <a:normAutofit/>
          </a:bodyPr>
          <a:lstStyle/>
          <a:p>
            <a:r>
              <a:rPr lang="ar-JO" sz="3200" dirty="0"/>
              <a:t>الشبكة </a:t>
            </a:r>
            <a:r>
              <a:rPr lang="en-US" sz="3200" dirty="0"/>
              <a:t>My Network</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334EE780-2A1C-4F90-BD05-95960640C455}"/>
              </a:ext>
            </a:extLst>
          </p:cNvPr>
          <p:cNvGrpSpPr/>
          <p:nvPr/>
        </p:nvGrpSpPr>
        <p:grpSpPr>
          <a:xfrm>
            <a:off x="479920" y="914400"/>
            <a:ext cx="7830609" cy="5865002"/>
            <a:chOff x="479920" y="914400"/>
            <a:chExt cx="7830609" cy="586500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7777129" cy="5865002"/>
            </a:xfrm>
            <a:prstGeom prst="rect">
              <a:avLst/>
            </a:prstGeom>
          </p:spPr>
        </p:pic>
        <p:pic>
          <p:nvPicPr>
            <p:cNvPr id="5" name="Picture 4">
              <a:extLst>
                <a:ext uri="{FF2B5EF4-FFF2-40B4-BE49-F238E27FC236}">
                  <a16:creationId xmlns:a16="http://schemas.microsoft.com/office/drawing/2014/main" id="{EC5CCC32-5F1F-452F-8CB2-0F3690BD014B}"/>
                </a:ext>
              </a:extLst>
            </p:cNvPr>
            <p:cNvPicPr>
              <a:picLocks noChangeAspect="1"/>
            </p:cNvPicPr>
            <p:nvPr/>
          </p:nvPicPr>
          <p:blipFill>
            <a:blip r:embed="rId3"/>
            <a:stretch>
              <a:fillRect/>
            </a:stretch>
          </p:blipFill>
          <p:spPr>
            <a:xfrm>
              <a:off x="479920" y="1548618"/>
              <a:ext cx="2306977" cy="2413782"/>
            </a:xfrm>
            <a:prstGeom prst="rect">
              <a:avLst/>
            </a:prstGeom>
          </p:spPr>
        </p:pic>
        <p:pic>
          <p:nvPicPr>
            <p:cNvPr id="6" name="Picture 5">
              <a:extLst>
                <a:ext uri="{FF2B5EF4-FFF2-40B4-BE49-F238E27FC236}">
                  <a16:creationId xmlns:a16="http://schemas.microsoft.com/office/drawing/2014/main" id="{3CABCB9D-890D-41C0-A642-25A20197FF87}"/>
                </a:ext>
              </a:extLst>
            </p:cNvPr>
            <p:cNvPicPr>
              <a:picLocks noChangeAspect="1"/>
            </p:cNvPicPr>
            <p:nvPr/>
          </p:nvPicPr>
          <p:blipFill>
            <a:blip r:embed="rId4"/>
            <a:stretch>
              <a:fillRect/>
            </a:stretch>
          </p:blipFill>
          <p:spPr>
            <a:xfrm>
              <a:off x="489452" y="3901387"/>
              <a:ext cx="2287554" cy="2728014"/>
            </a:xfrm>
            <a:prstGeom prst="rect">
              <a:avLst/>
            </a:prstGeom>
          </p:spPr>
        </p:pic>
      </p:grpSp>
    </p:spTree>
    <p:extLst>
      <p:ext uri="{BB962C8B-B14F-4D97-AF65-F5344CB8AC3E}">
        <p14:creationId xmlns:p14="http://schemas.microsoft.com/office/powerpoint/2010/main" val="34184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الشبكة ودرجات جهة الاتصال الخاصة بك</a:t>
            </a:r>
            <a:br>
              <a:rPr lang="ar-JO" dirty="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جهات الاتصال الخاصة بك تتكون من جهات اتصال من الدرجة الاولى، جهات اتصال من الدرجة الثانية، جهات اتصال من الدرجة الثالثة وأفراد المجموعات التي تنشؤها.</a:t>
            </a:r>
          </a:p>
          <a:p>
            <a:pPr marL="800100" lvl="1" indent="-342900"/>
            <a:r>
              <a:rPr lang="ar-JO" b="0" dirty="0"/>
              <a:t>جهات الاتصال من الدرجة الاولى: هي جهات الاتصال لدعوات من آخرين قد قبلتها او دعوات منك لآخرين قبلوها.</a:t>
            </a:r>
          </a:p>
          <a:p>
            <a:pPr marL="800100" lvl="1" indent="-342900"/>
            <a:r>
              <a:rPr lang="ar-JO" b="0" dirty="0"/>
              <a:t>جهات اتصال من الدرجة الثانية: هي جهات الاتصال التي يوجد بينها وبين اي من جهات الاتصال الخاصة بك اتصال من الدرجة الاولى.</a:t>
            </a:r>
          </a:p>
          <a:p>
            <a:pPr marL="800100" lvl="1" indent="-342900"/>
            <a:r>
              <a:rPr lang="ar-JO" b="0" dirty="0"/>
              <a:t>جهات اتصال من الدرجة الثالثة: هي جهات الاتصال التي يوجد بينها وبين اي من جهات الاتصال من الدرجة الثانية اتصال من الدرجة الاولى</a:t>
            </a:r>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4" y="2438400"/>
            <a:ext cx="647700" cy="5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124200"/>
            <a:ext cx="657224"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4" y="3911600"/>
            <a:ext cx="647698" cy="43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65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الشبكة ودرجات جهة الاتصال الخاصة بك</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pic>
        <p:nvPicPr>
          <p:cNvPr id="8194" name="Picture 2" descr="Image result for linkedin conn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19" y="1676400"/>
            <a:ext cx="7620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9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2062162"/>
            <a:ext cx="7620000" cy="1371600"/>
          </a:xfrm>
        </p:spPr>
        <p:txBody>
          <a:bodyPr/>
          <a:lstStyle/>
          <a:p>
            <a:r>
              <a:rPr lang="ar-JO" sz="4000" dirty="0"/>
              <a:t>الملف الشخصي </a:t>
            </a:r>
            <a:r>
              <a:rPr lang="en-US" sz="4000" dirty="0"/>
              <a:t> Profile</a:t>
            </a:r>
            <a:br>
              <a:rPr lang="ar-JO" sz="28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spTree>
    <p:extLst>
      <p:ext uri="{BB962C8B-B14F-4D97-AF65-F5344CB8AC3E}">
        <p14:creationId xmlns:p14="http://schemas.microsoft.com/office/powerpoint/2010/main" val="265030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5" name="Picture 4">
            <a:extLst>
              <a:ext uri="{FF2B5EF4-FFF2-40B4-BE49-F238E27FC236}">
                <a16:creationId xmlns:a16="http://schemas.microsoft.com/office/drawing/2014/main" id="{CBBACA49-33DA-459A-9E3F-6EB5957361BB}"/>
              </a:ext>
            </a:extLst>
          </p:cNvPr>
          <p:cNvPicPr>
            <a:picLocks noChangeAspect="1"/>
          </p:cNvPicPr>
          <p:nvPr/>
        </p:nvPicPr>
        <p:blipFill>
          <a:blip r:embed="rId2"/>
          <a:stretch>
            <a:fillRect/>
          </a:stretch>
        </p:blipFill>
        <p:spPr>
          <a:xfrm>
            <a:off x="202752" y="1038224"/>
            <a:ext cx="8682485" cy="4981576"/>
          </a:xfrm>
          <a:prstGeom prst="rect">
            <a:avLst/>
          </a:prstGeom>
        </p:spPr>
      </p:pic>
    </p:spTree>
    <p:extLst>
      <p:ext uri="{BB962C8B-B14F-4D97-AF65-F5344CB8AC3E}">
        <p14:creationId xmlns:p14="http://schemas.microsoft.com/office/powerpoint/2010/main" val="124694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9425" y="1828800"/>
            <a:ext cx="7597775" cy="4373563"/>
          </a:xfrm>
        </p:spPr>
        <p:txBody>
          <a:bodyPr>
            <a:normAutofit/>
          </a:bodyPr>
          <a:lstStyle/>
          <a:p>
            <a:pPr marL="342900" indent="-342900">
              <a:lnSpc>
                <a:spcPct val="90000"/>
              </a:lnSpc>
              <a:buClr>
                <a:schemeClr val="tx2"/>
              </a:buClr>
              <a:buFont typeface="Arial" panose="020B0604020202020204" pitchFamily="34" charset="0"/>
              <a:buChar char="•"/>
            </a:pPr>
            <a:r>
              <a:rPr lang="ar-JO" sz="1900" dirty="0"/>
              <a:t>معلومات الحساب الرئيسية</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التعليم </a:t>
            </a:r>
            <a:r>
              <a:rPr lang="en-US" sz="1800" b="0" dirty="0">
                <a:latin typeface="Arial" pitchFamily="34" charset="0"/>
                <a:cs typeface="Arial" pitchFamily="34" charset="0"/>
              </a:rPr>
              <a:t>Education</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الخبرة </a:t>
            </a:r>
            <a:r>
              <a:rPr lang="en-US" sz="1800" b="0" dirty="0">
                <a:latin typeface="Arial" pitchFamily="34" charset="0"/>
                <a:cs typeface="Arial" pitchFamily="34" charset="0"/>
              </a:rPr>
              <a:t>Experience</a:t>
            </a: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الانجازات </a:t>
            </a:r>
            <a:r>
              <a:rPr lang="en-US" sz="1800" b="0" dirty="0">
                <a:latin typeface="Arial" pitchFamily="34" charset="0"/>
                <a:cs typeface="Arial" pitchFamily="34" charset="0"/>
              </a:rPr>
              <a:t>Accomplishment</a:t>
            </a: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المهارات والمصادقات </a:t>
            </a:r>
            <a:r>
              <a:rPr lang="en-US" sz="1800" b="0" dirty="0">
                <a:latin typeface="Arial" pitchFamily="34" charset="0"/>
                <a:cs typeface="Arial" pitchFamily="34" charset="0"/>
              </a:rPr>
              <a:t>Skills &amp; Endorsements</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التوصيات </a:t>
            </a:r>
            <a:r>
              <a:rPr lang="en-US" sz="1800" b="0" dirty="0">
                <a:latin typeface="Arial" pitchFamily="34" charset="0"/>
                <a:cs typeface="Arial" pitchFamily="34" charset="0"/>
              </a:rPr>
              <a:t>Recommendations</a:t>
            </a:r>
          </a:p>
          <a:p>
            <a:pPr marL="342900" indent="-342900">
              <a:lnSpc>
                <a:spcPct val="90000"/>
              </a:lnSpc>
              <a:buClr>
                <a:schemeClr val="tx2"/>
              </a:buClr>
              <a:buFont typeface="Arial" panose="020B0604020202020204" pitchFamily="34" charset="0"/>
              <a:buChar char="•"/>
            </a:pPr>
            <a:r>
              <a:rPr lang="ar-JO" sz="1800" b="0" dirty="0">
                <a:latin typeface="Arial" pitchFamily="34" charset="0"/>
              </a:rPr>
              <a:t>التراخيص والشهادات </a:t>
            </a:r>
            <a:r>
              <a:rPr lang="en-US" sz="1800" b="0" dirty="0">
                <a:latin typeface="Arial" pitchFamily="34" charset="0"/>
                <a:cs typeface="Arial" pitchFamily="34" charset="0"/>
              </a:rPr>
              <a:t>Licenses &amp; Certifications</a:t>
            </a:r>
          </a:p>
          <a:p>
            <a:pPr marL="342900" indent="-342900">
              <a:lnSpc>
                <a:spcPct val="90000"/>
              </a:lnSpc>
              <a:buClr>
                <a:schemeClr val="tx2"/>
              </a:buClr>
              <a:buFont typeface="Arial" panose="020B0604020202020204" pitchFamily="34" charset="0"/>
              <a:buChar char="•"/>
            </a:pPr>
            <a:r>
              <a:rPr lang="ar-JO" sz="1800" b="0" dirty="0">
                <a:latin typeface="Arial" pitchFamily="34" charset="0"/>
                <a:cs typeface="Arial" pitchFamily="34" charset="0"/>
              </a:rPr>
              <a:t>الاهتمامات </a:t>
            </a:r>
            <a:r>
              <a:rPr lang="en-US" sz="1800" b="0" dirty="0">
                <a:latin typeface="Arial" pitchFamily="34" charset="0"/>
                <a:cs typeface="Arial" pitchFamily="34" charset="0"/>
              </a:rPr>
              <a:t>Interests</a:t>
            </a:r>
          </a:p>
          <a:p>
            <a:pPr marL="342900" indent="-342900">
              <a:lnSpc>
                <a:spcPct val="90000"/>
              </a:lnSpc>
              <a:buClr>
                <a:schemeClr val="tx2"/>
              </a:buClr>
              <a:buFont typeface="Arial" panose="020B0604020202020204" pitchFamily="34" charset="0"/>
              <a:buChar char="•"/>
            </a:pPr>
            <a:r>
              <a:rPr lang="ar-JO" sz="1800" b="0" dirty="0">
                <a:latin typeface="Arial" pitchFamily="34" charset="0"/>
              </a:rPr>
              <a:t>احصائيات</a:t>
            </a: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ar-JO"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buClr>
                <a:schemeClr val="tx2"/>
              </a:buClr>
              <a:buFont typeface="Arial" panose="020B0604020202020204" pitchFamily="34" charset="0"/>
              <a:buChar char="•"/>
            </a:pPr>
            <a:endParaRPr lang="ar-JO" dirty="0"/>
          </a:p>
        </p:txBody>
      </p:sp>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Tree>
    <p:extLst>
      <p:ext uri="{BB962C8B-B14F-4D97-AF65-F5344CB8AC3E}">
        <p14:creationId xmlns:p14="http://schemas.microsoft.com/office/powerpoint/2010/main" val="246272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التعليم </a:t>
            </a:r>
            <a:r>
              <a:rPr lang="en-US" sz="1800" dirty="0"/>
              <a:t>Education</a:t>
            </a:r>
            <a:r>
              <a:rPr lang="ar-JO" sz="1800" dirty="0"/>
              <a:t>: </a:t>
            </a:r>
            <a:r>
              <a:rPr lang="ar-EG" sz="1800" b="0" dirty="0">
                <a:latin typeface="Arial" pitchFamily="34" charset="0"/>
                <a:cs typeface="Arial" pitchFamily="34" charset="0"/>
              </a:rPr>
              <a:t>مستواك التعليمي وشهادتك الجامعية</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057400"/>
            <a:ext cx="76104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942217" y="2286000"/>
            <a:ext cx="583814" cy="338554"/>
          </a:xfrm>
          <a:prstGeom prst="rect">
            <a:avLst/>
          </a:prstGeom>
        </p:spPr>
        <p:txBody>
          <a:bodyPr wrap="none">
            <a:spAutoFit/>
          </a:bodyPr>
          <a:lstStyle/>
          <a:p>
            <a:r>
              <a:rPr lang="ar-JO" sz="1600" b="1" dirty="0"/>
              <a:t>اضافة</a:t>
            </a:r>
            <a:endParaRPr lang="en-US" sz="1600" b="1" dirty="0"/>
          </a:p>
        </p:txBody>
      </p:sp>
      <p:cxnSp>
        <p:nvCxnSpPr>
          <p:cNvPr id="13" name="Straight Arrow Connector 12"/>
          <p:cNvCxnSpPr>
            <a:stCxn id="12"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959634" y="2743200"/>
            <a:ext cx="534121" cy="338554"/>
          </a:xfrm>
          <a:prstGeom prst="rect">
            <a:avLst/>
          </a:prstGeom>
        </p:spPr>
        <p:txBody>
          <a:bodyPr wrap="none">
            <a:spAutoFit/>
          </a:bodyPr>
          <a:lstStyle/>
          <a:p>
            <a:r>
              <a:rPr lang="ar-JO" sz="1600" b="1" dirty="0"/>
              <a:t>تعديل</a:t>
            </a:r>
            <a:endParaRPr lang="en-US" sz="1600" b="1" dirty="0"/>
          </a:p>
        </p:txBody>
      </p:sp>
      <p:cxnSp>
        <p:nvCxnSpPr>
          <p:cNvPr id="15" name="Straight Arrow Connector 14"/>
          <p:cNvCxnSpPr>
            <a:stCxn id="14"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03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لينكد ان؟</a:t>
            </a:r>
            <a:br>
              <a:rPr lang="ar-JO" dirty="0"/>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EG" sz="2100" b="0" dirty="0"/>
              <a:t>يعد موقع </a:t>
            </a:r>
            <a:r>
              <a:rPr lang="ar-JO" sz="2100" b="0" dirty="0"/>
              <a:t>لينكد ان </a:t>
            </a:r>
            <a:r>
              <a:rPr lang="ar-EG" sz="2100" b="0" dirty="0"/>
              <a:t>من أهم وأكبر شبك</a:t>
            </a:r>
            <a:r>
              <a:rPr lang="ar-JO" sz="2100" b="0" dirty="0"/>
              <a:t>ات</a:t>
            </a:r>
            <a:r>
              <a:rPr lang="ar-EG" sz="2100" b="0" dirty="0"/>
              <a:t> </a:t>
            </a:r>
            <a:r>
              <a:rPr lang="ar-JO" sz="2100" b="0" dirty="0"/>
              <a:t>ال</a:t>
            </a:r>
            <a:r>
              <a:rPr lang="ar-EG" sz="2100" b="0" dirty="0"/>
              <a:t>تواصل على المستوى المهني حيث يضم أكثر من</a:t>
            </a:r>
            <a:r>
              <a:rPr lang="ar-JO" sz="2100" b="0" dirty="0"/>
              <a:t> </a:t>
            </a:r>
            <a:r>
              <a:rPr lang="en-US" b="0" dirty="0"/>
              <a:t>630</a:t>
            </a:r>
            <a:r>
              <a:rPr lang="ar-JO" sz="2100" b="0" dirty="0"/>
              <a:t> </a:t>
            </a:r>
            <a:r>
              <a:rPr lang="ar-EG" sz="2100" b="0" dirty="0"/>
              <a:t>مليون</a:t>
            </a:r>
            <a:r>
              <a:rPr lang="ar-JO" sz="2100" b="0" dirty="0"/>
              <a:t> </a:t>
            </a:r>
            <a:r>
              <a:rPr lang="ar-EG" sz="2100" b="0" dirty="0"/>
              <a:t>أعضاء مسجلين في 200 دولة</a:t>
            </a:r>
            <a:r>
              <a:rPr lang="en-US" sz="2100" b="0" dirty="0"/>
              <a:t> </a:t>
            </a:r>
            <a:r>
              <a:rPr lang="ar-JO" sz="2100" b="0" dirty="0"/>
              <a:t>حسب احصائيات شهر </a:t>
            </a:r>
            <a:r>
              <a:rPr lang="en-US" sz="2100" b="0" dirty="0"/>
              <a:t>6</a:t>
            </a:r>
            <a:r>
              <a:rPr lang="ar-JO" sz="2100" b="0" dirty="0"/>
              <a:t> من عام </a:t>
            </a:r>
            <a:r>
              <a:rPr lang="en-US" b="0" dirty="0"/>
              <a:t>2019</a:t>
            </a:r>
            <a:r>
              <a:rPr lang="ar-JO" sz="2100" b="0" dirty="0"/>
              <a:t>.</a:t>
            </a:r>
          </a:p>
          <a:p>
            <a:pPr marL="342900" indent="-342900">
              <a:buClr>
                <a:schemeClr val="tx2"/>
              </a:buClr>
              <a:buFont typeface="Arial" panose="020B0604020202020204" pitchFamily="34" charset="0"/>
              <a:buChar char="•"/>
            </a:pPr>
            <a:r>
              <a:rPr lang="ar-JO" sz="2100" b="0" dirty="0"/>
              <a:t>بدأ التشغيل الفعلي للموقع في 2003</a:t>
            </a:r>
          </a:p>
          <a:p>
            <a:pPr marL="342900" indent="-342900">
              <a:buClr>
                <a:schemeClr val="tx2"/>
              </a:buClr>
              <a:buFont typeface="Arial" panose="020B0604020202020204" pitchFamily="34" charset="0"/>
              <a:buChar char="•"/>
            </a:pPr>
            <a:r>
              <a:rPr lang="ar-JO" sz="2100" b="0" dirty="0"/>
              <a:t>في 2016 قامت شركة مايكروسوفت بالاستحواذ على لينكد إن في صفقة بلغت 26.2 مليار دولار</a:t>
            </a:r>
          </a:p>
          <a:p>
            <a:pPr marL="342900" indent="-342900">
              <a:buClr>
                <a:schemeClr val="tx2"/>
              </a:buClr>
              <a:buFont typeface="Arial" panose="020B0604020202020204" pitchFamily="34" charset="0"/>
              <a:buChar char="•"/>
            </a:pPr>
            <a:r>
              <a:rPr lang="ar-JO" sz="2100" b="0" dirty="0"/>
              <a:t>يدعم الموقع 24 لغة عالمية منها: العربية والانجليزية والفرنسية والبرتغالية والروسية والتركية واليابانية.</a:t>
            </a:r>
          </a:p>
          <a:p>
            <a:pPr marL="342900" indent="-342900">
              <a:buClr>
                <a:schemeClr val="tx2"/>
              </a:buClr>
              <a:buFont typeface="Arial" panose="020B0604020202020204" pitchFamily="34" charset="0"/>
              <a:buChar char="•"/>
            </a:pPr>
            <a:r>
              <a:rPr lang="ar-EG" sz="2100" b="0" dirty="0"/>
              <a:t>أهميته تكمن في أنه يجعلك متصل دائماً مع كل من تعرفهم حتى تتبادل معهم المعرفة والأفكار والفرص</a:t>
            </a:r>
            <a:r>
              <a:rPr lang="ar-JO" sz="2100" b="0" dirty="0"/>
              <a:t> وحتى تتعلم كيفية إدارة هويتك المهنية ومشاركة أفكارك والتواصل مع فرص العمل المتاحة لك من خلال الموقعٍ</a:t>
            </a:r>
            <a:r>
              <a:rPr lang="en-US" sz="2100" b="0" dirty="0"/>
              <a:t>.</a:t>
            </a:r>
            <a:endParaRPr lang="ar-JO" sz="2100" b="0" dirty="0"/>
          </a:p>
          <a:p>
            <a:pPr marL="342900" indent="-342900">
              <a:buClr>
                <a:schemeClr val="tx2"/>
              </a:buClr>
              <a:buFont typeface="Arial" panose="020B0604020202020204" pitchFamily="34" charset="0"/>
              <a:buChar char="•"/>
            </a:pPr>
            <a:r>
              <a:rPr lang="ar-JO" sz="2100" b="0" dirty="0"/>
              <a:t>يمكنك استخدام البحث الخاصة بـلينكد ان</a:t>
            </a:r>
            <a:r>
              <a:rPr lang="en-US" sz="2100" b="0" dirty="0"/>
              <a:t> </a:t>
            </a:r>
            <a:r>
              <a:rPr lang="ar-JO" sz="2100" b="0" dirty="0"/>
              <a:t>للعثور على الأشخاص وفرص العمل والشركات وغير ذلك. تستطيع البحث عن أهم الأشخاص في مجال الصناعة والمجموعات التي تهمك وآخر التعليقات حول الموضوعات التي تهمك.	</a:t>
            </a: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0080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الخبرة </a:t>
            </a:r>
            <a:r>
              <a:rPr lang="en-US" sz="1800" dirty="0"/>
              <a:t>Experience</a:t>
            </a:r>
            <a:r>
              <a:rPr lang="ar-JO" sz="1800" dirty="0"/>
              <a:t>: </a:t>
            </a:r>
            <a:r>
              <a:rPr lang="ar-EG" sz="1800" b="0" dirty="0">
                <a:latin typeface="Arial" pitchFamily="34" charset="0"/>
                <a:cs typeface="Arial" pitchFamily="34" charset="0"/>
              </a:rPr>
              <a:t>خبرات أو وظائف </a:t>
            </a:r>
            <a:r>
              <a:rPr lang="ar-JO" sz="1800" b="0" dirty="0">
                <a:latin typeface="Arial" pitchFamily="34" charset="0"/>
                <a:cs typeface="Arial" pitchFamily="34" charset="0"/>
              </a:rPr>
              <a:t>حالية</a:t>
            </a:r>
            <a:r>
              <a:rPr lang="ar-EG" sz="1800" b="0" dirty="0">
                <a:latin typeface="Arial" pitchFamily="34" charset="0"/>
                <a:cs typeface="Arial" pitchFamily="34" charset="0"/>
              </a:rPr>
              <a:t> أو سابقة</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5057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42217" y="2286000"/>
            <a:ext cx="583814" cy="338554"/>
          </a:xfrm>
          <a:prstGeom prst="rect">
            <a:avLst/>
          </a:prstGeom>
        </p:spPr>
        <p:txBody>
          <a:bodyPr wrap="none">
            <a:spAutoFit/>
          </a:bodyPr>
          <a:lstStyle/>
          <a:p>
            <a:r>
              <a:rPr lang="ar-JO" sz="1600" b="1" dirty="0"/>
              <a:t>اضافة</a:t>
            </a:r>
            <a:endParaRPr lang="en-US" sz="1600" b="1" dirty="0"/>
          </a:p>
        </p:txBody>
      </p:sp>
      <p:cxnSp>
        <p:nvCxnSpPr>
          <p:cNvPr id="8" name="Straight Arrow Connector 7"/>
          <p:cNvCxnSpPr>
            <a:stCxn id="7"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59634" y="2743200"/>
            <a:ext cx="534121" cy="338554"/>
          </a:xfrm>
          <a:prstGeom prst="rect">
            <a:avLst/>
          </a:prstGeom>
        </p:spPr>
        <p:txBody>
          <a:bodyPr wrap="none">
            <a:spAutoFit/>
          </a:bodyPr>
          <a:lstStyle/>
          <a:p>
            <a:r>
              <a:rPr lang="ar-JO" sz="1600" b="1" dirty="0"/>
              <a:t>تعديل</a:t>
            </a:r>
            <a:endParaRPr lang="en-US" sz="1600" b="1" dirty="0"/>
          </a:p>
        </p:txBody>
      </p:sp>
      <p:cxnSp>
        <p:nvCxnSpPr>
          <p:cNvPr id="10" name="Straight Arrow Connector 9"/>
          <p:cNvCxnSpPr>
            <a:stCxn id="9"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78" y="2832016"/>
            <a:ext cx="6032573" cy="305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الانجازات </a:t>
            </a:r>
            <a:r>
              <a:rPr lang="en-US" sz="1800" dirty="0"/>
              <a:t>Accomplishments</a:t>
            </a:r>
            <a:r>
              <a:rPr lang="ar-JO" sz="1800" dirty="0"/>
              <a:t>: </a:t>
            </a:r>
            <a:r>
              <a:rPr lang="ar-JO" sz="1800" b="0" dirty="0"/>
              <a:t>قائمة بالإنجازات</a:t>
            </a:r>
            <a:r>
              <a:rPr lang="ar-JO" sz="1800" dirty="0"/>
              <a:t> </a:t>
            </a:r>
            <a:r>
              <a:rPr lang="ar-JO" sz="1800" b="0" dirty="0"/>
              <a:t>التي قمت بها. الانجازات تتضمن الشهادات </a:t>
            </a:r>
            <a:r>
              <a:rPr lang="en-US" sz="1800" b="0" dirty="0"/>
              <a:t>certificates</a:t>
            </a:r>
            <a:r>
              <a:rPr lang="ar-JO" sz="1800" b="0" dirty="0"/>
              <a:t> والمشاريع </a:t>
            </a:r>
            <a:r>
              <a:rPr lang="en-US" sz="1800" b="0" dirty="0"/>
              <a:t>Projects</a:t>
            </a:r>
            <a:r>
              <a:rPr lang="ar-JO" sz="1800" b="0" dirty="0"/>
              <a:t> واللغات </a:t>
            </a:r>
            <a:r>
              <a:rPr lang="en-US" sz="1800" b="0" dirty="0"/>
              <a:t>Languages</a:t>
            </a:r>
            <a:r>
              <a:rPr lang="ar-JO" sz="1800" b="0" dirty="0"/>
              <a:t> والمنشورات </a:t>
            </a:r>
            <a:r>
              <a:rPr lang="en-US" sz="1800" b="0" dirty="0"/>
              <a:t>publications</a:t>
            </a:r>
            <a:r>
              <a:rPr lang="ar-JO" sz="1800" b="0" dirty="0"/>
              <a:t> والدورات </a:t>
            </a:r>
            <a:r>
              <a:rPr lang="en-US" sz="1800" b="0" dirty="0"/>
              <a:t>Courses</a:t>
            </a:r>
            <a:r>
              <a:rPr lang="ar-JO" sz="1800" b="0" dirty="0"/>
              <a:t> وبراءات الاختراع </a:t>
            </a:r>
            <a:r>
              <a:rPr lang="en-US" sz="1800" b="0" dirty="0"/>
              <a:t> patent</a:t>
            </a:r>
            <a:r>
              <a:rPr lang="ar-JO" sz="1800" b="0" dirty="0"/>
              <a:t>ودرجات الاختبار </a:t>
            </a:r>
            <a:r>
              <a:rPr lang="en-US" sz="1800" b="0" dirty="0"/>
              <a:t>test scores</a:t>
            </a:r>
            <a:r>
              <a:rPr lang="ar-JO" sz="1800" b="0" dirty="0"/>
              <a:t> والمنظمات التي تهتم بها </a:t>
            </a:r>
            <a:r>
              <a:rPr lang="en-US" sz="1800" b="0" dirty="0"/>
              <a:t>organizations</a:t>
            </a:r>
          </a:p>
          <a:p>
            <a:pPr marL="285750" indent="-285750">
              <a:buClr>
                <a:schemeClr val="tx2"/>
              </a:buClr>
              <a:buFont typeface="Arial" panose="020B0604020202020204" pitchFamily="34" charset="0"/>
              <a:buChar char="•"/>
            </a:pPr>
            <a:endParaRPr lang="en-US" sz="1800" dirty="0"/>
          </a:p>
          <a:p>
            <a:endParaRPr lang="en-US" dirty="0"/>
          </a:p>
        </p:txBody>
      </p:sp>
      <p:sp>
        <p:nvSpPr>
          <p:cNvPr id="7" name="Rectangle 6"/>
          <p:cNvSpPr/>
          <p:nvPr/>
        </p:nvSpPr>
        <p:spPr>
          <a:xfrm>
            <a:off x="7953672" y="2991160"/>
            <a:ext cx="1190328" cy="338554"/>
          </a:xfrm>
          <a:prstGeom prst="rect">
            <a:avLst/>
          </a:prstGeom>
        </p:spPr>
        <p:txBody>
          <a:bodyPr wrap="square">
            <a:spAutoFit/>
          </a:bodyPr>
          <a:lstStyle/>
          <a:p>
            <a:r>
              <a:rPr lang="ar-JO" sz="1600" b="1" dirty="0"/>
              <a:t>اضافة</a:t>
            </a:r>
            <a:endParaRPr lang="en-US" sz="1600" b="1" dirty="0"/>
          </a:p>
        </p:txBody>
      </p:sp>
      <p:cxnSp>
        <p:nvCxnSpPr>
          <p:cNvPr id="8" name="Straight Arrow Connector 7"/>
          <p:cNvCxnSpPr>
            <a:stCxn id="7" idx="1"/>
          </p:cNvCxnSpPr>
          <p:nvPr/>
        </p:nvCxnSpPr>
        <p:spPr>
          <a:xfrm flipH="1">
            <a:off x="7696498" y="3160437"/>
            <a:ext cx="257174"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71088" y="3448360"/>
            <a:ext cx="868112" cy="584775"/>
          </a:xfrm>
          <a:prstGeom prst="rect">
            <a:avLst/>
          </a:prstGeom>
        </p:spPr>
        <p:txBody>
          <a:bodyPr wrap="square">
            <a:spAutoFit/>
          </a:bodyPr>
          <a:lstStyle/>
          <a:p>
            <a:r>
              <a:rPr lang="ar-JO" sz="1600" b="1" dirty="0"/>
              <a:t>عرض وتعديل</a:t>
            </a:r>
            <a:endParaRPr lang="en-US" sz="1600" b="1" dirty="0"/>
          </a:p>
        </p:txBody>
      </p:sp>
      <p:cxnSp>
        <p:nvCxnSpPr>
          <p:cNvPr id="10" name="Straight Arrow Connector 9"/>
          <p:cNvCxnSpPr>
            <a:stCxn id="9" idx="1"/>
          </p:cNvCxnSpPr>
          <p:nvPr/>
        </p:nvCxnSpPr>
        <p:spPr>
          <a:xfrm flipH="1" flipV="1">
            <a:off x="7713916" y="3617639"/>
            <a:ext cx="257172" cy="1231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63661" y="434340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033997" y="344836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2063661" y="5181600"/>
            <a:ext cx="5664110" cy="86034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81906" y="3657600"/>
            <a:ext cx="912941" cy="338554"/>
          </a:xfrm>
          <a:prstGeom prst="rect">
            <a:avLst/>
          </a:prstGeom>
        </p:spPr>
        <p:txBody>
          <a:bodyPr wrap="square">
            <a:spAutoFit/>
          </a:bodyPr>
          <a:lstStyle/>
          <a:p>
            <a:r>
              <a:rPr lang="ar-JO" sz="1600" b="1" dirty="0"/>
              <a:t>الشهادات</a:t>
            </a:r>
            <a:endParaRPr lang="en-US" sz="1600" b="1" dirty="0"/>
          </a:p>
        </p:txBody>
      </p:sp>
      <p:cxnSp>
        <p:nvCxnSpPr>
          <p:cNvPr id="15" name="Straight Arrow Connector 14"/>
          <p:cNvCxnSpPr/>
          <p:nvPr/>
        </p:nvCxnSpPr>
        <p:spPr>
          <a:xfrm>
            <a:off x="1682661" y="3826877"/>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6238" y="4648200"/>
            <a:ext cx="898609" cy="338554"/>
          </a:xfrm>
          <a:prstGeom prst="rect">
            <a:avLst/>
          </a:prstGeom>
        </p:spPr>
        <p:txBody>
          <a:bodyPr wrap="square">
            <a:spAutoFit/>
          </a:bodyPr>
          <a:lstStyle/>
          <a:p>
            <a:r>
              <a:rPr lang="ar-JO" sz="1600" b="1" dirty="0"/>
              <a:t>المشاريع</a:t>
            </a:r>
            <a:endParaRPr lang="en-US" sz="1600" b="1" dirty="0"/>
          </a:p>
        </p:txBody>
      </p:sp>
      <p:cxnSp>
        <p:nvCxnSpPr>
          <p:cNvPr id="21" name="Straight Arrow Connector 20"/>
          <p:cNvCxnSpPr/>
          <p:nvPr/>
        </p:nvCxnSpPr>
        <p:spPr>
          <a:xfrm>
            <a:off x="1682661" y="4826893"/>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83664" y="5715000"/>
            <a:ext cx="723758" cy="338554"/>
          </a:xfrm>
          <a:prstGeom prst="rect">
            <a:avLst/>
          </a:prstGeom>
        </p:spPr>
        <p:txBody>
          <a:bodyPr wrap="square">
            <a:spAutoFit/>
          </a:bodyPr>
          <a:lstStyle/>
          <a:p>
            <a:r>
              <a:rPr lang="ar-JO" sz="1600" b="1" dirty="0"/>
              <a:t>اللغات</a:t>
            </a:r>
            <a:endParaRPr lang="en-US" sz="1600" b="1" dirty="0"/>
          </a:p>
        </p:txBody>
      </p:sp>
      <p:cxnSp>
        <p:nvCxnSpPr>
          <p:cNvPr id="23" name="Straight Arrow Connector 22"/>
          <p:cNvCxnSpPr/>
          <p:nvPr/>
        </p:nvCxnSpPr>
        <p:spPr>
          <a:xfrm>
            <a:off x="1682660" y="5894082"/>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28351" y="4588877"/>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734510" y="5334000"/>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985523" y="4424582"/>
            <a:ext cx="868112" cy="584775"/>
          </a:xfrm>
          <a:prstGeom prst="rect">
            <a:avLst/>
          </a:prstGeom>
        </p:spPr>
        <p:txBody>
          <a:bodyPr wrap="square">
            <a:spAutoFit/>
          </a:bodyPr>
          <a:lstStyle/>
          <a:p>
            <a:r>
              <a:rPr lang="ar-JO" sz="1600" b="1" dirty="0"/>
              <a:t>عرض وتعديل</a:t>
            </a:r>
            <a:endParaRPr lang="en-US" sz="1600" b="1" dirty="0"/>
          </a:p>
        </p:txBody>
      </p:sp>
      <p:sp>
        <p:nvSpPr>
          <p:cNvPr id="26" name="Rectangle 25"/>
          <p:cNvSpPr/>
          <p:nvPr/>
        </p:nvSpPr>
        <p:spPr>
          <a:xfrm>
            <a:off x="7985523" y="5216200"/>
            <a:ext cx="868112" cy="584775"/>
          </a:xfrm>
          <a:prstGeom prst="rect">
            <a:avLst/>
          </a:prstGeom>
        </p:spPr>
        <p:txBody>
          <a:bodyPr wrap="square">
            <a:spAutoFit/>
          </a:bodyPr>
          <a:lstStyle/>
          <a:p>
            <a:r>
              <a:rPr lang="ar-JO" sz="1600" b="1" dirty="0"/>
              <a:t>عرض وتعديل</a:t>
            </a:r>
            <a:endParaRPr lang="en-US" sz="1600" b="1" dirty="0"/>
          </a:p>
        </p:txBody>
      </p:sp>
    </p:spTree>
    <p:extLst>
      <p:ext uri="{BB962C8B-B14F-4D97-AF65-F5344CB8AC3E}">
        <p14:creationId xmlns:p14="http://schemas.microsoft.com/office/powerpoint/2010/main" val="164415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latin typeface="Arial" pitchFamily="34" charset="0"/>
              </a:rPr>
              <a:t>التراخيص والشهادات </a:t>
            </a:r>
            <a:r>
              <a:rPr lang="en-US" sz="1800" dirty="0">
                <a:latin typeface="Arial" pitchFamily="34" charset="0"/>
                <a:cs typeface="Arial" pitchFamily="34" charset="0"/>
              </a:rPr>
              <a:t>Licenses &amp; Certifications</a:t>
            </a: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 name="Picture 4">
            <a:extLst>
              <a:ext uri="{FF2B5EF4-FFF2-40B4-BE49-F238E27FC236}">
                <a16:creationId xmlns:a16="http://schemas.microsoft.com/office/drawing/2014/main" id="{929934B1-5658-484B-AEB6-8760FC07DDFE}"/>
              </a:ext>
            </a:extLst>
          </p:cNvPr>
          <p:cNvPicPr>
            <a:picLocks noChangeAspect="1"/>
          </p:cNvPicPr>
          <p:nvPr/>
        </p:nvPicPr>
        <p:blipFill>
          <a:blip r:embed="rId2"/>
          <a:stretch>
            <a:fillRect/>
          </a:stretch>
        </p:blipFill>
        <p:spPr>
          <a:xfrm>
            <a:off x="381000" y="2286000"/>
            <a:ext cx="7600950" cy="4038600"/>
          </a:xfrm>
          <a:prstGeom prst="rect">
            <a:avLst/>
          </a:prstGeom>
        </p:spPr>
      </p:pic>
      <p:sp>
        <p:nvSpPr>
          <p:cNvPr id="15" name="Rectangle 14">
            <a:extLst>
              <a:ext uri="{FF2B5EF4-FFF2-40B4-BE49-F238E27FC236}">
                <a16:creationId xmlns:a16="http://schemas.microsoft.com/office/drawing/2014/main" id="{A4CF6D42-B501-4093-8904-62AEE847BBA4}"/>
              </a:ext>
            </a:extLst>
          </p:cNvPr>
          <p:cNvSpPr/>
          <p:nvPr/>
        </p:nvSpPr>
        <p:spPr>
          <a:xfrm>
            <a:off x="8026786" y="2557046"/>
            <a:ext cx="583814" cy="338554"/>
          </a:xfrm>
          <a:prstGeom prst="rect">
            <a:avLst/>
          </a:prstGeom>
        </p:spPr>
        <p:txBody>
          <a:bodyPr wrap="none">
            <a:spAutoFit/>
          </a:bodyPr>
          <a:lstStyle/>
          <a:p>
            <a:r>
              <a:rPr lang="ar-JO" sz="1600" b="1" dirty="0"/>
              <a:t>اضافة</a:t>
            </a:r>
            <a:endParaRPr lang="en-US" sz="1600" b="1" dirty="0"/>
          </a:p>
        </p:txBody>
      </p:sp>
      <p:cxnSp>
        <p:nvCxnSpPr>
          <p:cNvPr id="16" name="Straight Arrow Connector 15">
            <a:extLst>
              <a:ext uri="{FF2B5EF4-FFF2-40B4-BE49-F238E27FC236}">
                <a16:creationId xmlns:a16="http://schemas.microsoft.com/office/drawing/2014/main" id="{DCBC020C-903A-4D76-AF00-350C3E261910}"/>
              </a:ext>
            </a:extLst>
          </p:cNvPr>
          <p:cNvCxnSpPr>
            <a:stCxn id="15" idx="1"/>
          </p:cNvCxnSpPr>
          <p:nvPr/>
        </p:nvCxnSpPr>
        <p:spPr>
          <a:xfrm flipH="1">
            <a:off x="7769612" y="2726323"/>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A3621E8-C7D6-45DF-B70F-2E9B79947AFF}"/>
              </a:ext>
            </a:extLst>
          </p:cNvPr>
          <p:cNvSpPr/>
          <p:nvPr/>
        </p:nvSpPr>
        <p:spPr>
          <a:xfrm>
            <a:off x="8044203" y="3014246"/>
            <a:ext cx="534121" cy="338554"/>
          </a:xfrm>
          <a:prstGeom prst="rect">
            <a:avLst/>
          </a:prstGeom>
        </p:spPr>
        <p:txBody>
          <a:bodyPr wrap="none">
            <a:spAutoFit/>
          </a:bodyPr>
          <a:lstStyle/>
          <a:p>
            <a:r>
              <a:rPr lang="ar-JO" sz="1600" b="1" dirty="0"/>
              <a:t>تعديل</a:t>
            </a:r>
            <a:endParaRPr lang="en-US" sz="1600" b="1" dirty="0"/>
          </a:p>
        </p:txBody>
      </p:sp>
      <p:cxnSp>
        <p:nvCxnSpPr>
          <p:cNvPr id="18" name="Straight Arrow Connector 17">
            <a:extLst>
              <a:ext uri="{FF2B5EF4-FFF2-40B4-BE49-F238E27FC236}">
                <a16:creationId xmlns:a16="http://schemas.microsoft.com/office/drawing/2014/main" id="{D95D1537-2395-4BFD-804C-632362287D4C}"/>
              </a:ext>
            </a:extLst>
          </p:cNvPr>
          <p:cNvCxnSpPr>
            <a:stCxn id="17" idx="1"/>
          </p:cNvCxnSpPr>
          <p:nvPr/>
        </p:nvCxnSpPr>
        <p:spPr>
          <a:xfrm flipH="1">
            <a:off x="7787029" y="3183523"/>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3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B1DCE-447B-4675-99AE-6E37C995B7A6}"/>
              </a:ext>
            </a:extLst>
          </p:cNvPr>
          <p:cNvPicPr>
            <a:picLocks noChangeAspect="1"/>
          </p:cNvPicPr>
          <p:nvPr/>
        </p:nvPicPr>
        <p:blipFill>
          <a:blip r:embed="rId2"/>
          <a:stretch>
            <a:fillRect/>
          </a:stretch>
        </p:blipFill>
        <p:spPr>
          <a:xfrm>
            <a:off x="630981" y="2743200"/>
            <a:ext cx="6936632" cy="3611563"/>
          </a:xfrm>
          <a:prstGeom prst="rect">
            <a:avLst/>
          </a:prstGeom>
        </p:spPr>
      </p:pic>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المهارات والمصادقات </a:t>
            </a:r>
            <a:r>
              <a:rPr lang="en-US" sz="1800" dirty="0"/>
              <a:t>Skills &amp; Endorsements</a:t>
            </a:r>
            <a:r>
              <a:rPr lang="ar-JO" sz="1800" dirty="0"/>
              <a:t>: </a:t>
            </a:r>
            <a:r>
              <a:rPr lang="ar-JO" sz="1800" b="0" dirty="0"/>
              <a:t>في هذا القسم تستطيع اضافة اي عدد من المهارات الجديدة التي تتمتع بها كما يستطيع الاخرين المصادقة على مهاراتك.</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sp>
        <p:nvSpPr>
          <p:cNvPr id="6" name="Rectangle 5"/>
          <p:cNvSpPr/>
          <p:nvPr/>
        </p:nvSpPr>
        <p:spPr>
          <a:xfrm>
            <a:off x="6248400" y="2354337"/>
            <a:ext cx="1190328" cy="338554"/>
          </a:xfrm>
          <a:prstGeom prst="rect">
            <a:avLst/>
          </a:prstGeom>
        </p:spPr>
        <p:txBody>
          <a:bodyPr wrap="square">
            <a:spAutoFit/>
          </a:bodyPr>
          <a:lstStyle/>
          <a:p>
            <a:r>
              <a:rPr lang="ar-JO" sz="1600" b="1" dirty="0"/>
              <a:t>اضافة</a:t>
            </a:r>
            <a:endParaRPr lang="en-US" sz="1600" b="1" dirty="0"/>
          </a:p>
        </p:txBody>
      </p:sp>
      <p:cxnSp>
        <p:nvCxnSpPr>
          <p:cNvPr id="7" name="Straight Arrow Connector 6"/>
          <p:cNvCxnSpPr/>
          <p:nvPr/>
        </p:nvCxnSpPr>
        <p:spPr>
          <a:xfrm>
            <a:off x="6462564" y="2692891"/>
            <a:ext cx="0" cy="2789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96200" y="2886351"/>
            <a:ext cx="534121" cy="338554"/>
          </a:xfrm>
          <a:prstGeom prst="rect">
            <a:avLst/>
          </a:prstGeom>
        </p:spPr>
        <p:txBody>
          <a:bodyPr wrap="none">
            <a:spAutoFit/>
          </a:bodyPr>
          <a:lstStyle/>
          <a:p>
            <a:r>
              <a:rPr lang="ar-JO" sz="1600" b="1" dirty="0"/>
              <a:t>تعديل</a:t>
            </a:r>
            <a:endParaRPr lang="en-US" sz="1600" b="1" dirty="0"/>
          </a:p>
        </p:txBody>
      </p:sp>
      <p:cxnSp>
        <p:nvCxnSpPr>
          <p:cNvPr id="11" name="Straight Arrow Connector 10"/>
          <p:cNvCxnSpPr>
            <a:stCxn id="10" idx="1"/>
          </p:cNvCxnSpPr>
          <p:nvPr/>
        </p:nvCxnSpPr>
        <p:spPr>
          <a:xfrm flipH="1">
            <a:off x="7439026" y="3055628"/>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6696E0-4587-4779-A6F2-8CF0180748A3}"/>
              </a:ext>
            </a:extLst>
          </p:cNvPr>
          <p:cNvSpPr/>
          <p:nvPr/>
        </p:nvSpPr>
        <p:spPr>
          <a:xfrm>
            <a:off x="2895600" y="3029967"/>
            <a:ext cx="1752600" cy="584775"/>
          </a:xfrm>
          <a:prstGeom prst="rect">
            <a:avLst/>
          </a:prstGeom>
        </p:spPr>
        <p:txBody>
          <a:bodyPr wrap="square">
            <a:spAutoFit/>
          </a:bodyPr>
          <a:lstStyle/>
          <a:p>
            <a:r>
              <a:rPr lang="ar-JO" sz="1600" b="1" dirty="0"/>
              <a:t>عدد الأشخاص الذين صادقوا على مهارتك </a:t>
            </a:r>
            <a:endParaRPr lang="en-US" sz="1600" b="1" dirty="0"/>
          </a:p>
        </p:txBody>
      </p:sp>
      <p:cxnSp>
        <p:nvCxnSpPr>
          <p:cNvPr id="13" name="Straight Arrow Connector 12">
            <a:extLst>
              <a:ext uri="{FF2B5EF4-FFF2-40B4-BE49-F238E27FC236}">
                <a16:creationId xmlns:a16="http://schemas.microsoft.com/office/drawing/2014/main" id="{D4BD57EF-8EA3-4A34-B58E-E2C25544D515}"/>
              </a:ext>
            </a:extLst>
          </p:cNvPr>
          <p:cNvCxnSpPr>
            <a:stCxn id="12" idx="1"/>
          </p:cNvCxnSpPr>
          <p:nvPr/>
        </p:nvCxnSpPr>
        <p:spPr>
          <a:xfrm flipH="1">
            <a:off x="2638426" y="3322355"/>
            <a:ext cx="257174" cy="12311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21">
            <a:extLst>
              <a:ext uri="{FF2B5EF4-FFF2-40B4-BE49-F238E27FC236}">
                <a16:creationId xmlns:a16="http://schemas.microsoft.com/office/drawing/2014/main" id="{52DFC2C3-AE41-4438-8F79-43457D1137F7}"/>
              </a:ext>
            </a:extLst>
          </p:cNvPr>
          <p:cNvSpPr/>
          <p:nvPr/>
        </p:nvSpPr>
        <p:spPr>
          <a:xfrm>
            <a:off x="2160304" y="3334767"/>
            <a:ext cx="543254" cy="25898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181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B8093-71B4-41C4-A41A-21C4C5F7AAE7}"/>
              </a:ext>
            </a:extLst>
          </p:cNvPr>
          <p:cNvPicPr>
            <a:picLocks noChangeAspect="1"/>
          </p:cNvPicPr>
          <p:nvPr/>
        </p:nvPicPr>
        <p:blipFill>
          <a:blip r:embed="rId2"/>
          <a:stretch>
            <a:fillRect/>
          </a:stretch>
        </p:blipFill>
        <p:spPr>
          <a:xfrm>
            <a:off x="1851751" y="2157413"/>
            <a:ext cx="6190615" cy="4700587"/>
          </a:xfrm>
          <a:prstGeom prst="rect">
            <a:avLst/>
          </a:prstGeom>
        </p:spPr>
      </p:pic>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
        <p:nvSpPr>
          <p:cNvPr id="6" name="Rectangle 5"/>
          <p:cNvSpPr/>
          <p:nvPr/>
        </p:nvSpPr>
        <p:spPr>
          <a:xfrm>
            <a:off x="8258174" y="3581400"/>
            <a:ext cx="603050" cy="338554"/>
          </a:xfrm>
          <a:prstGeom prst="rect">
            <a:avLst/>
          </a:prstGeom>
        </p:spPr>
        <p:txBody>
          <a:bodyPr wrap="none">
            <a:spAutoFit/>
          </a:bodyPr>
          <a:lstStyle/>
          <a:p>
            <a:r>
              <a:rPr lang="ar-JO" sz="1600" b="1" dirty="0"/>
              <a:t>تحريك</a:t>
            </a:r>
            <a:endParaRPr lang="en-US" sz="1600" b="1" dirty="0"/>
          </a:p>
        </p:txBody>
      </p:sp>
      <p:cxnSp>
        <p:nvCxnSpPr>
          <p:cNvPr id="7" name="Straight Arrow Connector 6"/>
          <p:cNvCxnSpPr>
            <a:stCxn id="6" idx="1"/>
          </p:cNvCxnSpPr>
          <p:nvPr/>
        </p:nvCxnSpPr>
        <p:spPr>
          <a:xfrm flipH="1">
            <a:off x="8001000" y="37506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1917" y="3557320"/>
            <a:ext cx="518091" cy="338554"/>
          </a:xfrm>
          <a:prstGeom prst="rect">
            <a:avLst/>
          </a:prstGeom>
        </p:spPr>
        <p:txBody>
          <a:bodyPr wrap="none">
            <a:spAutoFit/>
          </a:bodyPr>
          <a:lstStyle/>
          <a:p>
            <a:r>
              <a:rPr lang="ar-JO" sz="1600" b="1" dirty="0"/>
              <a:t>حذف</a:t>
            </a:r>
            <a:endParaRPr lang="en-US" sz="1600" b="1" dirty="0"/>
          </a:p>
        </p:txBody>
      </p:sp>
      <p:cxnSp>
        <p:nvCxnSpPr>
          <p:cNvPr id="9" name="Straight Arrow Connector 8"/>
          <p:cNvCxnSpPr>
            <a:stCxn id="8" idx="3"/>
          </p:cNvCxnSpPr>
          <p:nvPr/>
        </p:nvCxnSpPr>
        <p:spPr>
          <a:xfrm>
            <a:off x="6630008" y="3726597"/>
            <a:ext cx="47250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000249" y="6396616"/>
            <a:ext cx="24193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724400" y="6387367"/>
            <a:ext cx="803425" cy="338554"/>
          </a:xfrm>
          <a:prstGeom prst="rect">
            <a:avLst/>
          </a:prstGeom>
        </p:spPr>
        <p:txBody>
          <a:bodyPr wrap="none">
            <a:spAutoFit/>
          </a:bodyPr>
          <a:lstStyle/>
          <a:p>
            <a:r>
              <a:rPr lang="ar-JO" sz="1600" b="1" dirty="0"/>
              <a:t>الاعدادات</a:t>
            </a:r>
            <a:endParaRPr lang="en-US" sz="1600" b="1" dirty="0"/>
          </a:p>
        </p:txBody>
      </p:sp>
      <p:cxnSp>
        <p:nvCxnSpPr>
          <p:cNvPr id="19" name="Straight Arrow Connector 18"/>
          <p:cNvCxnSpPr>
            <a:stCxn id="18" idx="1"/>
          </p:cNvCxnSpPr>
          <p:nvPr/>
        </p:nvCxnSpPr>
        <p:spPr>
          <a:xfrm flipH="1">
            <a:off x="4467226" y="6556644"/>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457200" y="1752600"/>
            <a:ext cx="7620000" cy="4373563"/>
          </a:xfrm>
        </p:spPr>
        <p:txBody>
          <a:bodyPr/>
          <a:lstStyle/>
          <a:p>
            <a:r>
              <a:rPr lang="ar-JO" dirty="0"/>
              <a:t>تعديل المهارات</a:t>
            </a:r>
            <a:br>
              <a:rPr lang="ar-JO" dirty="0"/>
            </a:br>
            <a:endParaRPr lang="ar-JO" dirty="0"/>
          </a:p>
        </p:txBody>
      </p:sp>
      <p:sp>
        <p:nvSpPr>
          <p:cNvPr id="20" name="Rectangle 19">
            <a:extLst>
              <a:ext uri="{FF2B5EF4-FFF2-40B4-BE49-F238E27FC236}">
                <a16:creationId xmlns:a16="http://schemas.microsoft.com/office/drawing/2014/main" id="{E6DBAE1D-E558-4195-8087-1FE0721ED31A}"/>
              </a:ext>
            </a:extLst>
          </p:cNvPr>
          <p:cNvSpPr/>
          <p:nvPr/>
        </p:nvSpPr>
        <p:spPr>
          <a:xfrm>
            <a:off x="1062571" y="4478923"/>
            <a:ext cx="542136" cy="338554"/>
          </a:xfrm>
          <a:prstGeom prst="rect">
            <a:avLst/>
          </a:prstGeom>
        </p:spPr>
        <p:txBody>
          <a:bodyPr wrap="none">
            <a:spAutoFit/>
          </a:bodyPr>
          <a:lstStyle/>
          <a:p>
            <a:r>
              <a:rPr lang="ar-JO" sz="1600" b="1" dirty="0"/>
              <a:t>تثبيت</a:t>
            </a:r>
            <a:endParaRPr lang="en-US" sz="1600" b="1" dirty="0"/>
          </a:p>
        </p:txBody>
      </p:sp>
      <p:cxnSp>
        <p:nvCxnSpPr>
          <p:cNvPr id="23" name="Straight Arrow Connector 22">
            <a:extLst>
              <a:ext uri="{FF2B5EF4-FFF2-40B4-BE49-F238E27FC236}">
                <a16:creationId xmlns:a16="http://schemas.microsoft.com/office/drawing/2014/main" id="{2011BA5E-C449-4DDE-ACFF-F9E9CBD63223}"/>
              </a:ext>
            </a:extLst>
          </p:cNvPr>
          <p:cNvCxnSpPr>
            <a:stCxn id="20" idx="3"/>
          </p:cNvCxnSpPr>
          <p:nvPr/>
        </p:nvCxnSpPr>
        <p:spPr>
          <a:xfrm>
            <a:off x="1604707" y="4648200"/>
            <a:ext cx="44846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24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br>
              <a:rPr lang="ar-JO" sz="3200" dirty="0"/>
            </a:br>
            <a:endParaRPr lang="ar-JO" dirty="0"/>
          </a:p>
        </p:txBody>
      </p:sp>
      <p:sp>
        <p:nvSpPr>
          <p:cNvPr id="3" name="Content Placeholder 2"/>
          <p:cNvSpPr>
            <a:spLocks noGrp="1"/>
          </p:cNvSpPr>
          <p:nvPr>
            <p:ph idx="1"/>
          </p:nvPr>
        </p:nvSpPr>
        <p:spPr/>
        <p:txBody>
          <a:bodyPr/>
          <a:lstStyle/>
          <a:p>
            <a:r>
              <a:rPr lang="ar-JO" dirty="0"/>
              <a:t>اعدادات المهارات</a:t>
            </a:r>
            <a:br>
              <a:rPr lang="en-US"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7900"/>
            <a:ext cx="71532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36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686BF-37D2-4EE4-B931-7A5EDC09D29A}"/>
              </a:ext>
            </a:extLst>
          </p:cNvPr>
          <p:cNvPicPr>
            <a:picLocks noChangeAspect="1"/>
          </p:cNvPicPr>
          <p:nvPr/>
        </p:nvPicPr>
        <p:blipFill>
          <a:blip r:embed="rId2"/>
          <a:stretch>
            <a:fillRect/>
          </a:stretch>
        </p:blipFill>
        <p:spPr>
          <a:xfrm>
            <a:off x="1371599" y="2905154"/>
            <a:ext cx="6248401" cy="3451424"/>
          </a:xfrm>
          <a:prstGeom prst="rect">
            <a:avLst/>
          </a:prstGeom>
        </p:spPr>
      </p:pic>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pPr>
              <a:buClr>
                <a:schemeClr val="tx2"/>
              </a:buClr>
            </a:pPr>
            <a:r>
              <a:rPr lang="ar-JO" dirty="0"/>
              <a:t>المصادقة على مهارات الاخرين </a:t>
            </a:r>
            <a:r>
              <a:rPr lang="en-US" dirty="0"/>
              <a:t>Endorse skills</a:t>
            </a:r>
            <a:endParaRPr lang="en-US" b="0" dirty="0"/>
          </a:p>
          <a:p>
            <a:pPr marL="342900" indent="-342900">
              <a:buClr>
                <a:schemeClr val="tx2"/>
              </a:buClr>
              <a:buFont typeface="Arial" panose="020B0604020202020204" pitchFamily="34" charset="0"/>
              <a:buChar char="•"/>
            </a:pPr>
            <a:r>
              <a:rPr lang="ar-JO" b="0" dirty="0"/>
              <a:t>للمصادقة على مهارة أحد جهات الاتصال قم بالدخول الى صفحته الشخصية ثم قم بالضغط على اشارة + بجانب المهارة في قسم المهارات والمصادقات</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
        <p:nvSpPr>
          <p:cNvPr id="6" name="Rectangle 5"/>
          <p:cNvSpPr/>
          <p:nvPr/>
        </p:nvSpPr>
        <p:spPr>
          <a:xfrm>
            <a:off x="133527" y="3909172"/>
            <a:ext cx="947561" cy="1077218"/>
          </a:xfrm>
          <a:prstGeom prst="rect">
            <a:avLst/>
          </a:prstGeom>
        </p:spPr>
        <p:txBody>
          <a:bodyPr wrap="square">
            <a:spAutoFit/>
          </a:bodyPr>
          <a:lstStyle/>
          <a:p>
            <a:pPr algn="r" rtl="1"/>
            <a:r>
              <a:rPr lang="ar-JO" sz="1600" b="1" dirty="0"/>
              <a:t>تمت المصادقة على المهارة</a:t>
            </a:r>
            <a:endParaRPr lang="en-US" sz="1600" b="1" dirty="0"/>
          </a:p>
        </p:txBody>
      </p:sp>
      <p:cxnSp>
        <p:nvCxnSpPr>
          <p:cNvPr id="7" name="Straight Arrow Connector 6"/>
          <p:cNvCxnSpPr>
            <a:cxnSpLocks/>
            <a:stCxn id="6" idx="3"/>
          </p:cNvCxnSpPr>
          <p:nvPr/>
        </p:nvCxnSpPr>
        <p:spPr>
          <a:xfrm flipV="1">
            <a:off x="1081088" y="3756774"/>
            <a:ext cx="607481" cy="69100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3706" y="5574555"/>
            <a:ext cx="947561" cy="584775"/>
          </a:xfrm>
          <a:prstGeom prst="rect">
            <a:avLst/>
          </a:prstGeom>
        </p:spPr>
        <p:txBody>
          <a:bodyPr wrap="square">
            <a:spAutoFit/>
          </a:bodyPr>
          <a:lstStyle/>
          <a:p>
            <a:pPr algn="r" rtl="1"/>
            <a:r>
              <a:rPr lang="ar-JO" sz="1600" b="1" dirty="0"/>
              <a:t>للمصادقة على مهارة</a:t>
            </a:r>
            <a:endParaRPr lang="en-US" sz="1600" b="1" dirty="0"/>
          </a:p>
        </p:txBody>
      </p:sp>
      <p:cxnSp>
        <p:nvCxnSpPr>
          <p:cNvPr id="11" name="Straight Arrow Connector 10"/>
          <p:cNvCxnSpPr>
            <a:cxnSpLocks/>
            <a:stCxn id="10" idx="3"/>
          </p:cNvCxnSpPr>
          <p:nvPr/>
        </p:nvCxnSpPr>
        <p:spPr>
          <a:xfrm flipV="1">
            <a:off x="1171267" y="5498144"/>
            <a:ext cx="391230" cy="36879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6F3489F-8871-4A9C-A058-D512F4F6EB90}"/>
              </a:ext>
            </a:extLst>
          </p:cNvPr>
          <p:cNvSpPr/>
          <p:nvPr/>
        </p:nvSpPr>
        <p:spPr>
          <a:xfrm>
            <a:off x="2590800" y="6349425"/>
            <a:ext cx="1404761" cy="584775"/>
          </a:xfrm>
          <a:prstGeom prst="rect">
            <a:avLst/>
          </a:prstGeom>
        </p:spPr>
        <p:txBody>
          <a:bodyPr wrap="square">
            <a:spAutoFit/>
          </a:bodyPr>
          <a:lstStyle/>
          <a:p>
            <a:pPr algn="r" rtl="1"/>
            <a:r>
              <a:rPr lang="ar-JO" sz="1600" b="1" dirty="0"/>
              <a:t>لعرض جميع المهارات</a:t>
            </a:r>
            <a:endParaRPr lang="en-US" sz="1600" b="1" dirty="0"/>
          </a:p>
        </p:txBody>
      </p:sp>
      <p:cxnSp>
        <p:nvCxnSpPr>
          <p:cNvPr id="16" name="Straight Arrow Connector 15">
            <a:extLst>
              <a:ext uri="{FF2B5EF4-FFF2-40B4-BE49-F238E27FC236}">
                <a16:creationId xmlns:a16="http://schemas.microsoft.com/office/drawing/2014/main" id="{4F626F26-B153-4FAE-B6BC-EEDB36ACABC8}"/>
              </a:ext>
            </a:extLst>
          </p:cNvPr>
          <p:cNvCxnSpPr>
            <a:cxnSpLocks/>
            <a:stCxn id="15" idx="3"/>
          </p:cNvCxnSpPr>
          <p:nvPr/>
        </p:nvCxnSpPr>
        <p:spPr>
          <a:xfrm flipV="1">
            <a:off x="3995561" y="6273019"/>
            <a:ext cx="391230" cy="36879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1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154F-7FA7-48A1-BA25-A4D42B2CB886}"/>
              </a:ext>
            </a:extLst>
          </p:cNvPr>
          <p:cNvSpPr>
            <a:spLocks noGrp="1"/>
          </p:cNvSpPr>
          <p:nvPr>
            <p:ph type="title"/>
          </p:nvPr>
        </p:nvSpPr>
        <p:spPr/>
        <p:txBody>
          <a:bodyPr/>
          <a:lstStyle/>
          <a:p>
            <a:r>
              <a:rPr lang="ar-JO" sz="2800" dirty="0"/>
              <a:t>الملف الشخصي </a:t>
            </a:r>
            <a:r>
              <a:rPr lang="en-US" sz="2800" dirty="0"/>
              <a:t> Profile</a:t>
            </a:r>
            <a:br>
              <a:rPr lang="ar-JO" sz="2800" dirty="0"/>
            </a:br>
            <a:endParaRPr lang="en-US" dirty="0"/>
          </a:p>
        </p:txBody>
      </p:sp>
      <p:sp>
        <p:nvSpPr>
          <p:cNvPr id="4" name="Slide Number Placeholder 3">
            <a:extLst>
              <a:ext uri="{FF2B5EF4-FFF2-40B4-BE49-F238E27FC236}">
                <a16:creationId xmlns:a16="http://schemas.microsoft.com/office/drawing/2014/main" id="{0FAD4240-94DA-4F4B-A78C-D1A6F4DEB381}"/>
              </a:ext>
            </a:extLst>
          </p:cNvPr>
          <p:cNvSpPr>
            <a:spLocks noGrp="1"/>
          </p:cNvSpPr>
          <p:nvPr>
            <p:ph type="sldNum" sz="quarter" idx="12"/>
          </p:nvPr>
        </p:nvSpPr>
        <p:spPr/>
        <p:txBody>
          <a:bodyPr/>
          <a:lstStyle/>
          <a:p>
            <a:fld id="{A85E95EA-764A-438A-AB2D-615555310C78}" type="slidenum">
              <a:rPr lang="en-GB" smtClean="0"/>
              <a:pPr/>
              <a:t>27</a:t>
            </a:fld>
            <a:endParaRPr lang="en-GB"/>
          </a:p>
        </p:txBody>
      </p:sp>
      <p:pic>
        <p:nvPicPr>
          <p:cNvPr id="5" name="Picture 4">
            <a:extLst>
              <a:ext uri="{FF2B5EF4-FFF2-40B4-BE49-F238E27FC236}">
                <a16:creationId xmlns:a16="http://schemas.microsoft.com/office/drawing/2014/main" id="{B2AE21E8-BEC3-48F0-80BF-D56C491A3E7B}"/>
              </a:ext>
            </a:extLst>
          </p:cNvPr>
          <p:cNvPicPr>
            <a:picLocks noChangeAspect="1"/>
          </p:cNvPicPr>
          <p:nvPr/>
        </p:nvPicPr>
        <p:blipFill>
          <a:blip r:embed="rId2"/>
          <a:stretch>
            <a:fillRect/>
          </a:stretch>
        </p:blipFill>
        <p:spPr>
          <a:xfrm>
            <a:off x="4191000" y="2133600"/>
            <a:ext cx="3779377" cy="4648200"/>
          </a:xfrm>
          <a:prstGeom prst="rect">
            <a:avLst/>
          </a:prstGeom>
        </p:spPr>
      </p:pic>
      <p:sp>
        <p:nvSpPr>
          <p:cNvPr id="6" name="Content Placeholder 2">
            <a:extLst>
              <a:ext uri="{FF2B5EF4-FFF2-40B4-BE49-F238E27FC236}">
                <a16:creationId xmlns:a16="http://schemas.microsoft.com/office/drawing/2014/main" id="{6FF71381-6E69-4214-9C64-C057FB797E71}"/>
              </a:ext>
            </a:extLst>
          </p:cNvPr>
          <p:cNvSpPr>
            <a:spLocks noGrp="1"/>
          </p:cNvSpPr>
          <p:nvPr>
            <p:ph idx="1"/>
          </p:nvPr>
        </p:nvSpPr>
        <p:spPr>
          <a:xfrm>
            <a:off x="457200" y="1752600"/>
            <a:ext cx="7620000" cy="4373563"/>
          </a:xfrm>
        </p:spPr>
        <p:txBody>
          <a:bodyPr/>
          <a:lstStyle/>
          <a:p>
            <a:pPr>
              <a:buClr>
                <a:schemeClr val="tx2"/>
              </a:buClr>
            </a:pPr>
            <a:r>
              <a:rPr lang="ar-JO" dirty="0"/>
              <a:t>المصادقة على مهارات الاخرين </a:t>
            </a:r>
            <a:r>
              <a:rPr lang="en-US" dirty="0"/>
              <a:t>Endorse skills</a:t>
            </a:r>
            <a:endParaRPr lang="en-US" b="0" dirty="0"/>
          </a:p>
        </p:txBody>
      </p:sp>
    </p:spTree>
    <p:extLst>
      <p:ext uri="{BB962C8B-B14F-4D97-AF65-F5344CB8AC3E}">
        <p14:creationId xmlns:p14="http://schemas.microsoft.com/office/powerpoint/2010/main" val="412272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الاهتمامات </a:t>
            </a:r>
            <a:r>
              <a:rPr lang="en-US" sz="1800" dirty="0"/>
              <a:t>Interests</a:t>
            </a:r>
            <a:r>
              <a:rPr lang="ar-JO" sz="1800" dirty="0"/>
              <a:t>: </a:t>
            </a:r>
            <a:r>
              <a:rPr lang="ar-JO" sz="1800" b="0" dirty="0"/>
              <a:t>المجموعات والشركات والجهات التعليمية المهتم بها.</a:t>
            </a:r>
            <a:endParaRPr lang="en-US" sz="1800" b="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6924675" cy="320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58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التوصيات </a:t>
            </a:r>
            <a:r>
              <a:rPr lang="en-US" sz="1800" dirty="0"/>
              <a:t>Recommendations</a:t>
            </a:r>
            <a:r>
              <a:rPr lang="ar-JO" sz="1800" dirty="0"/>
              <a:t>: </a:t>
            </a:r>
            <a:r>
              <a:rPr lang="ar-EG" sz="1800" b="0" dirty="0">
                <a:latin typeface="Arial" pitchFamily="34" charset="0"/>
                <a:cs typeface="Arial" pitchFamily="34" charset="0"/>
              </a:rPr>
              <a:t>هي التوصيات التي تطلبها من صاحب العمل أو مدير الشركة وتصف أداءك الوظيفي، وتعتبر مثل وسام أو شهادة تقديرٍ منه إليك. ويمكنك طلبها من مديرك عن طريق </a:t>
            </a:r>
            <a:r>
              <a:rPr lang="en-GB" sz="1800" b="0" dirty="0">
                <a:latin typeface="Arial" pitchFamily="34" charset="0"/>
                <a:cs typeface="Arial" pitchFamily="34" charset="0"/>
              </a:rPr>
              <a:t>Ask to be Recommended</a:t>
            </a:r>
            <a:r>
              <a:rPr lang="ar-JO" sz="1800" b="0" dirty="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ar-JO" sz="1800" dirty="0"/>
          </a:p>
          <a:p>
            <a:pPr marL="285750" indent="-285750">
              <a:buClr>
                <a:schemeClr val="tx2"/>
              </a:buClr>
              <a:buFont typeface="Arial" panose="020B0604020202020204" pitchFamily="34" charset="0"/>
              <a:buChar char="•"/>
            </a:pPr>
            <a:r>
              <a:rPr lang="ar-JO" sz="1800" dirty="0"/>
              <a:t>التوصيات التي تم كتابتها عنك</a:t>
            </a:r>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10379"/>
            <a:ext cx="7077075" cy="253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38200" y="3962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Arrow Connector 6"/>
          <p:cNvCxnSpPr/>
          <p:nvPr/>
        </p:nvCxnSpPr>
        <p:spPr>
          <a:xfrm flipH="1">
            <a:off x="1809751" y="3313611"/>
            <a:ext cx="3524249" cy="6487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181852" y="3566061"/>
            <a:ext cx="485776"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5324476" y="3586200"/>
            <a:ext cx="1857375"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7829551" y="3410379"/>
            <a:ext cx="838200" cy="584775"/>
          </a:xfrm>
          <a:prstGeom prst="rect">
            <a:avLst/>
          </a:prstGeom>
        </p:spPr>
        <p:txBody>
          <a:bodyPr wrap="square">
            <a:spAutoFit/>
          </a:bodyPr>
          <a:lstStyle/>
          <a:p>
            <a:pPr algn="r" rtl="1"/>
            <a:r>
              <a:rPr lang="ar-JO" sz="1600" dirty="0"/>
              <a:t>تعديل التوصيات</a:t>
            </a:r>
            <a:endParaRPr lang="en-US" sz="1600" dirty="0"/>
          </a:p>
        </p:txBody>
      </p:sp>
      <p:sp>
        <p:nvSpPr>
          <p:cNvPr id="13" name="Rectangle 12"/>
          <p:cNvSpPr/>
          <p:nvPr/>
        </p:nvSpPr>
        <p:spPr>
          <a:xfrm>
            <a:off x="4024313" y="3413661"/>
            <a:ext cx="838200" cy="584775"/>
          </a:xfrm>
          <a:prstGeom prst="rect">
            <a:avLst/>
          </a:prstGeom>
        </p:spPr>
        <p:txBody>
          <a:bodyPr wrap="square">
            <a:spAutoFit/>
          </a:bodyPr>
          <a:lstStyle/>
          <a:p>
            <a:pPr algn="r" rtl="1"/>
            <a:r>
              <a:rPr lang="ar-JO" sz="1600" dirty="0"/>
              <a:t>لطلب توصية</a:t>
            </a:r>
            <a:endParaRPr lang="en-US" sz="1600" dirty="0"/>
          </a:p>
        </p:txBody>
      </p:sp>
      <p:cxnSp>
        <p:nvCxnSpPr>
          <p:cNvPr id="14" name="Straight Arrow Connector 13"/>
          <p:cNvCxnSpPr/>
          <p:nvPr/>
        </p:nvCxnSpPr>
        <p:spPr>
          <a:xfrm flipH="1">
            <a:off x="7667628" y="3702766"/>
            <a:ext cx="24764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862513" y="3706049"/>
            <a:ext cx="384132"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4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latin typeface="Arial" pitchFamily="34" charset="0"/>
                <a:cs typeface="Arial" pitchFamily="34" charset="0"/>
              </a:rPr>
              <a:t>أنواع الحسابات في لينكد ان</a:t>
            </a:r>
            <a:br>
              <a:rPr lang="ar-JO" sz="2800"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77500" lnSpcReduction="20000"/>
          </a:bodyPr>
          <a:lstStyle/>
          <a:p>
            <a:pPr marL="342900" indent="-342900" fontAlgn="base">
              <a:buClr>
                <a:schemeClr val="tx2"/>
              </a:buClr>
              <a:buFont typeface="Arial" panose="020B0604020202020204" pitchFamily="34" charset="0"/>
              <a:buChar char="•"/>
            </a:pPr>
            <a:r>
              <a:rPr lang="ar-JO" sz="3400" dirty="0"/>
              <a:t>حساب أساسي (مجاني): </a:t>
            </a:r>
            <a:r>
              <a:rPr lang="ar-JO" sz="3400" b="0" dirty="0"/>
              <a:t>الحساب الأساسي متوفر لكل شخص يريد إنشاء والاحتفاظ بملف شخصي احترافي دون تحمل تكلفة.</a:t>
            </a:r>
          </a:p>
          <a:p>
            <a:pPr marL="342900" indent="-342900" fontAlgn="base">
              <a:buClr>
                <a:schemeClr val="tx2"/>
              </a:buClr>
              <a:buFont typeface="Arial" panose="020B0604020202020204" pitchFamily="34" charset="0"/>
              <a:buChar char="•"/>
            </a:pPr>
            <a:endParaRPr lang="ar-JO" sz="3400" b="0" dirty="0"/>
          </a:p>
          <a:p>
            <a:pPr marL="342900" indent="-342900">
              <a:buClr>
                <a:schemeClr val="tx2"/>
              </a:buClr>
              <a:buFont typeface="Arial" panose="020B0604020202020204" pitchFamily="34" charset="0"/>
              <a:buChar char="•"/>
            </a:pPr>
            <a:r>
              <a:rPr lang="ar-JO" sz="3400" dirty="0"/>
              <a:t>حسابات </a:t>
            </a:r>
            <a:r>
              <a:rPr lang="en-US" sz="3400" dirty="0"/>
              <a:t>Premium</a:t>
            </a:r>
            <a:r>
              <a:rPr lang="ar-JO" sz="3400" dirty="0"/>
              <a:t>: </a:t>
            </a:r>
            <a:r>
              <a:rPr lang="ar-JO" sz="3400" b="0" dirty="0"/>
              <a:t>مع حساب </a:t>
            </a:r>
            <a:r>
              <a:rPr lang="en-US" sz="3400" b="0" dirty="0"/>
              <a:t>Premium</a:t>
            </a:r>
            <a:r>
              <a:rPr lang="ar-JO" sz="3400" b="0" dirty="0"/>
              <a:t> يمكنك:</a:t>
            </a:r>
          </a:p>
          <a:p>
            <a:pPr marL="800100" lvl="1" indent="-342900"/>
            <a:r>
              <a:rPr lang="ar-JO" sz="3500" dirty="0"/>
              <a:t>ارسال رسائل مباشرة لعضو آخر في لينكد ان، لست على اتصال معه.</a:t>
            </a:r>
          </a:p>
          <a:p>
            <a:pPr marL="800100" lvl="1" indent="-342900"/>
            <a:r>
              <a:rPr lang="ar-JO" sz="3500" dirty="0"/>
              <a:t>الحصول على نتائج بحث إضافية: أكثر من 100 من نتائج البحث كما هو الحال في الحساب الاساسي</a:t>
            </a:r>
          </a:p>
          <a:p>
            <a:pPr marL="800100" lvl="1" indent="-342900"/>
            <a:r>
              <a:rPr lang="ar-JO" sz="3500" dirty="0"/>
              <a:t>مميزات فلترة اضافية للبحث</a:t>
            </a:r>
          </a:p>
          <a:p>
            <a:pPr marL="800100" lvl="1" indent="-342900"/>
            <a:r>
              <a:rPr lang="ar-JO" sz="3400" b="0" dirty="0"/>
              <a:t>رؤية المزيد من المعلومات عن الأشخاص الذي شاهدوا ملفك الشخصي.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141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r>
              <a:rPr lang="ar-JO" dirty="0"/>
              <a:t>التوصيات التي قمت بكتابتها لغيرك</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09800"/>
            <a:ext cx="76104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600200" y="2819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p:nvPr/>
        </p:nvCxnSpPr>
        <p:spPr>
          <a:xfrm flipH="1">
            <a:off x="2571752" y="1981200"/>
            <a:ext cx="2452684" cy="82023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19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1. اختر الشخص الذي تريد أن تطلب منه كتابة توصية عنك</a:t>
            </a: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3675"/>
            <a:ext cx="71532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47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2. اختر علاقتك مع الشخص الذي تريد أن تطلب منه كتابة توصية عنك ووظيفتك التي كونت علاقتك معه واضغط متابعة </a:t>
            </a:r>
            <a:r>
              <a:rPr lang="en-US" b="0" dirty="0"/>
              <a:t>Next</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91" y="2895600"/>
            <a:ext cx="646711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942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r>
              <a:rPr lang="ar-JO" dirty="0"/>
              <a:t>طلب توصية</a:t>
            </a:r>
            <a:endParaRPr lang="en-US" dirty="0"/>
          </a:p>
          <a:p>
            <a:r>
              <a:rPr lang="ar-JO" b="0" dirty="0"/>
              <a:t>3. حدد نص الرسالة التي سيستلمها الشخص الذي سيكتب عنك التوصية ثم اضغط ارسال </a:t>
            </a:r>
            <a:r>
              <a:rPr lang="en-US" b="0" dirty="0"/>
              <a:t>Send</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917777"/>
            <a:ext cx="6116077" cy="363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613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br>
              <a:rPr lang="ar-JO" sz="3200" dirty="0"/>
            </a:br>
            <a:endParaRPr lang="ar-JO" dirty="0"/>
          </a:p>
        </p:txBody>
      </p:sp>
      <p:sp>
        <p:nvSpPr>
          <p:cNvPr id="3" name="Content Placeholder 2"/>
          <p:cNvSpPr>
            <a:spLocks noGrp="1"/>
          </p:cNvSpPr>
          <p:nvPr>
            <p:ph idx="1"/>
          </p:nvPr>
        </p:nvSpPr>
        <p:spPr/>
        <p:txBody>
          <a:bodyPr/>
          <a:lstStyle/>
          <a:p>
            <a:pPr>
              <a:buClr>
                <a:schemeClr val="tx2"/>
              </a:buClr>
            </a:pPr>
            <a:r>
              <a:rPr lang="ar-JO" dirty="0"/>
              <a:t>التوصيات التي تم كتابتها عنك وتنتظر موافقتك لعرضها على الملف الشخصي أو طلب مراجعتها (التعديل عليها)</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51645"/>
            <a:ext cx="6370320" cy="397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11536" y="2551644"/>
            <a:ext cx="1143000" cy="584775"/>
          </a:xfrm>
          <a:prstGeom prst="rect">
            <a:avLst/>
          </a:prstGeom>
        </p:spPr>
        <p:txBody>
          <a:bodyPr wrap="square">
            <a:spAutoFit/>
          </a:bodyPr>
          <a:lstStyle/>
          <a:p>
            <a:pPr algn="r" rtl="1"/>
            <a:r>
              <a:rPr lang="ar-JO" sz="1600" dirty="0"/>
              <a:t>طلب المراجعة أو التعديل</a:t>
            </a:r>
            <a:endParaRPr lang="en-US" sz="1600" dirty="0"/>
          </a:p>
        </p:txBody>
      </p:sp>
      <p:cxnSp>
        <p:nvCxnSpPr>
          <p:cNvPr id="7" name="Straight Arrow Connector 6"/>
          <p:cNvCxnSpPr/>
          <p:nvPr/>
        </p:nvCxnSpPr>
        <p:spPr>
          <a:xfrm>
            <a:off x="5783036" y="3048000"/>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48400" y="2539425"/>
            <a:ext cx="1339487" cy="830997"/>
          </a:xfrm>
          <a:prstGeom prst="rect">
            <a:avLst/>
          </a:prstGeom>
        </p:spPr>
        <p:txBody>
          <a:bodyPr wrap="square">
            <a:spAutoFit/>
          </a:bodyPr>
          <a:lstStyle/>
          <a:p>
            <a:pPr algn="r" rtl="1"/>
            <a:r>
              <a:rPr lang="ar-JO" sz="1600" dirty="0"/>
              <a:t>للموافقة على عرضها على الملف الشخصي</a:t>
            </a:r>
            <a:endParaRPr lang="en-US" sz="1600" dirty="0"/>
          </a:p>
        </p:txBody>
      </p:sp>
      <p:sp>
        <p:nvSpPr>
          <p:cNvPr id="13" name="Rectangle 12"/>
          <p:cNvSpPr/>
          <p:nvPr/>
        </p:nvSpPr>
        <p:spPr>
          <a:xfrm>
            <a:off x="3505200" y="2539425"/>
            <a:ext cx="1701982" cy="584775"/>
          </a:xfrm>
          <a:prstGeom prst="rect">
            <a:avLst/>
          </a:prstGeom>
        </p:spPr>
        <p:txBody>
          <a:bodyPr wrap="square">
            <a:spAutoFit/>
          </a:bodyPr>
          <a:lstStyle/>
          <a:p>
            <a:pPr algn="r" rtl="1"/>
            <a:r>
              <a:rPr lang="ar-JO" sz="1600" dirty="0"/>
              <a:t>لرفض عرضها على الملف الشخصي</a:t>
            </a:r>
            <a:endParaRPr lang="en-US" sz="1600" dirty="0"/>
          </a:p>
        </p:txBody>
      </p:sp>
      <p:cxnSp>
        <p:nvCxnSpPr>
          <p:cNvPr id="14" name="Straight Arrow Connector 13"/>
          <p:cNvCxnSpPr/>
          <p:nvPr/>
        </p:nvCxnSpPr>
        <p:spPr>
          <a:xfrm>
            <a:off x="4495800" y="3069771"/>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40187" y="3292249"/>
            <a:ext cx="0" cy="1921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4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br>
              <a:rPr lang="ar-JO" sz="2800" dirty="0"/>
            </a:br>
            <a:endParaRPr lang="ar-JO" dirty="0"/>
          </a:p>
        </p:txBody>
      </p:sp>
      <p:sp>
        <p:nvSpPr>
          <p:cNvPr id="3" name="Content Placeholder 2"/>
          <p:cNvSpPr>
            <a:spLocks noGrp="1"/>
          </p:cNvSpPr>
          <p:nvPr>
            <p:ph idx="1"/>
          </p:nvPr>
        </p:nvSpPr>
        <p:spPr/>
        <p:txBody>
          <a:bodyPr/>
          <a:lstStyle/>
          <a:p>
            <a:r>
              <a:rPr lang="ar-JO" dirty="0"/>
              <a:t>التوصيات التي طلبت منك أو طلب منك تعديلها ولم تقم بذلك بعد</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187" y="2133600"/>
            <a:ext cx="64550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4600" y="4136023"/>
            <a:ext cx="2176599" cy="338554"/>
          </a:xfrm>
          <a:prstGeom prst="rect">
            <a:avLst/>
          </a:prstGeom>
        </p:spPr>
        <p:txBody>
          <a:bodyPr wrap="square">
            <a:spAutoFit/>
          </a:bodyPr>
          <a:lstStyle/>
          <a:p>
            <a:pPr algn="r" rtl="1"/>
            <a:r>
              <a:rPr lang="ar-JO" sz="1600" dirty="0"/>
              <a:t>لإهمالها وعدم التعديل عليها</a:t>
            </a:r>
            <a:endParaRPr lang="en-US" sz="1600" dirty="0"/>
          </a:p>
        </p:txBody>
      </p:sp>
      <p:sp>
        <p:nvSpPr>
          <p:cNvPr id="7" name="Rectangle 6"/>
          <p:cNvSpPr/>
          <p:nvPr/>
        </p:nvSpPr>
        <p:spPr>
          <a:xfrm>
            <a:off x="8153400" y="3889801"/>
            <a:ext cx="838200" cy="830997"/>
          </a:xfrm>
          <a:prstGeom prst="rect">
            <a:avLst/>
          </a:prstGeom>
        </p:spPr>
        <p:txBody>
          <a:bodyPr wrap="square">
            <a:spAutoFit/>
          </a:bodyPr>
          <a:lstStyle/>
          <a:p>
            <a:pPr algn="r" rtl="1"/>
            <a:r>
              <a:rPr lang="ar-JO" sz="1600" dirty="0"/>
              <a:t>للتعديل علي التوصية</a:t>
            </a:r>
            <a:endParaRPr lang="en-US" sz="1600" dirty="0"/>
          </a:p>
        </p:txBody>
      </p:sp>
      <p:sp>
        <p:nvSpPr>
          <p:cNvPr id="8" name="Rectangle 7"/>
          <p:cNvSpPr/>
          <p:nvPr/>
        </p:nvSpPr>
        <p:spPr>
          <a:xfrm>
            <a:off x="8153400" y="5791200"/>
            <a:ext cx="763904" cy="584775"/>
          </a:xfrm>
          <a:prstGeom prst="rect">
            <a:avLst/>
          </a:prstGeom>
        </p:spPr>
        <p:txBody>
          <a:bodyPr wrap="square">
            <a:spAutoFit/>
          </a:bodyPr>
          <a:lstStyle/>
          <a:p>
            <a:pPr algn="r" rtl="1"/>
            <a:r>
              <a:rPr lang="ar-JO" sz="1600" dirty="0"/>
              <a:t>لكتابة التوصية</a:t>
            </a:r>
            <a:endParaRPr lang="en-US" sz="1600" dirty="0"/>
          </a:p>
        </p:txBody>
      </p:sp>
      <p:cxnSp>
        <p:nvCxnSpPr>
          <p:cNvPr id="9" name="Straight Arrow Connector 8"/>
          <p:cNvCxnSpPr>
            <a:stCxn id="7" idx="1"/>
          </p:cNvCxnSpPr>
          <p:nvPr/>
        </p:nvCxnSpPr>
        <p:spPr>
          <a:xfrm flipH="1">
            <a:off x="7772400" y="4305300"/>
            <a:ext cx="381000"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7772402" y="6083588"/>
            <a:ext cx="380998"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4691199" y="4305300"/>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5961221"/>
            <a:ext cx="2176599" cy="338554"/>
          </a:xfrm>
          <a:prstGeom prst="rect">
            <a:avLst/>
          </a:prstGeom>
        </p:spPr>
        <p:txBody>
          <a:bodyPr wrap="square">
            <a:spAutoFit/>
          </a:bodyPr>
          <a:lstStyle/>
          <a:p>
            <a:pPr algn="r" rtl="1"/>
            <a:r>
              <a:rPr lang="ar-JO" sz="1600" dirty="0"/>
              <a:t>لإهمالها وعدم كتابتها</a:t>
            </a:r>
            <a:endParaRPr lang="en-US" sz="1600" dirty="0"/>
          </a:p>
        </p:txBody>
      </p:sp>
      <p:cxnSp>
        <p:nvCxnSpPr>
          <p:cNvPr id="22" name="Straight Arrow Connector 21"/>
          <p:cNvCxnSpPr>
            <a:stCxn id="21" idx="3"/>
          </p:cNvCxnSpPr>
          <p:nvPr/>
        </p:nvCxnSpPr>
        <p:spPr>
          <a:xfrm>
            <a:off x="4691199" y="6130498"/>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9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تم كتابتها عنك</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97" y="2209800"/>
            <a:ext cx="764032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6096000"/>
            <a:ext cx="2743200" cy="584775"/>
          </a:xfrm>
          <a:prstGeom prst="rect">
            <a:avLst/>
          </a:prstGeom>
        </p:spPr>
        <p:txBody>
          <a:bodyPr wrap="square">
            <a:spAutoFit/>
          </a:bodyPr>
          <a:lstStyle/>
          <a:p>
            <a:pPr algn="r" rtl="1"/>
            <a:r>
              <a:rPr lang="ar-JO" sz="1600" dirty="0"/>
              <a:t>لإخفاء أو اظهار التوصية على الملف الشخصي</a:t>
            </a:r>
            <a:endParaRPr lang="en-US" sz="1600" dirty="0"/>
          </a:p>
        </p:txBody>
      </p:sp>
      <p:cxnSp>
        <p:nvCxnSpPr>
          <p:cNvPr id="7" name="Straight Arrow Connector 6"/>
          <p:cNvCxnSpPr/>
          <p:nvPr/>
        </p:nvCxnSpPr>
        <p:spPr>
          <a:xfrm flipH="1" flipV="1">
            <a:off x="7315199" y="5638800"/>
            <a:ext cx="1" cy="4572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24500" y="5638800"/>
            <a:ext cx="1" cy="3810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91000" y="6138446"/>
            <a:ext cx="1905000" cy="338554"/>
          </a:xfrm>
          <a:prstGeom prst="rect">
            <a:avLst/>
          </a:prstGeom>
        </p:spPr>
        <p:txBody>
          <a:bodyPr wrap="square">
            <a:spAutoFit/>
          </a:bodyPr>
          <a:lstStyle/>
          <a:p>
            <a:pPr algn="r" rtl="1"/>
            <a:r>
              <a:rPr lang="ar-JO" sz="1600" dirty="0"/>
              <a:t>لطلب المراجعة أو التعديل</a:t>
            </a:r>
            <a:endParaRPr lang="en-US" sz="1600" dirty="0"/>
          </a:p>
        </p:txBody>
      </p:sp>
    </p:spTree>
    <p:extLst>
      <p:ext uri="{BB962C8B-B14F-4D97-AF65-F5344CB8AC3E}">
        <p14:creationId xmlns:p14="http://schemas.microsoft.com/office/powerpoint/2010/main" val="93667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قمت بكتابتها لغيرك</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1"/>
            <a:ext cx="6562725" cy="38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24600" y="6105602"/>
            <a:ext cx="2362200" cy="584775"/>
          </a:xfrm>
          <a:prstGeom prst="rect">
            <a:avLst/>
          </a:prstGeom>
        </p:spPr>
        <p:txBody>
          <a:bodyPr wrap="square">
            <a:spAutoFit/>
          </a:bodyPr>
          <a:lstStyle/>
          <a:p>
            <a:pPr algn="r" rtl="1"/>
            <a:r>
              <a:rPr lang="ar-JO" sz="1600" dirty="0"/>
              <a:t>لتحديد الجمهور الذي سيتمكن من مشاهدة التوصية</a:t>
            </a:r>
            <a:endParaRPr lang="en-US" sz="1600" dirty="0"/>
          </a:p>
        </p:txBody>
      </p:sp>
      <p:cxnSp>
        <p:nvCxnSpPr>
          <p:cNvPr id="7" name="Straight Arrow Connector 6"/>
          <p:cNvCxnSpPr/>
          <p:nvPr/>
        </p:nvCxnSpPr>
        <p:spPr>
          <a:xfrm flipV="1">
            <a:off x="7315200" y="5883873"/>
            <a:ext cx="0" cy="2217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00" y="6080370"/>
            <a:ext cx="2209800" cy="338554"/>
          </a:xfrm>
          <a:prstGeom prst="rect">
            <a:avLst/>
          </a:prstGeom>
        </p:spPr>
        <p:txBody>
          <a:bodyPr wrap="square">
            <a:spAutoFit/>
          </a:bodyPr>
          <a:lstStyle/>
          <a:p>
            <a:pPr algn="r" rtl="1"/>
            <a:r>
              <a:rPr lang="ar-JO" sz="1600" dirty="0"/>
              <a:t>لكتابة تعديلات على التوصية</a:t>
            </a:r>
            <a:endParaRPr lang="en-US" sz="1600" dirty="0"/>
          </a:p>
        </p:txBody>
      </p:sp>
      <p:sp>
        <p:nvSpPr>
          <p:cNvPr id="13" name="Rectangle 12"/>
          <p:cNvSpPr/>
          <p:nvPr/>
        </p:nvSpPr>
        <p:spPr>
          <a:xfrm>
            <a:off x="3048000" y="5570550"/>
            <a:ext cx="1443038" cy="338554"/>
          </a:xfrm>
          <a:prstGeom prst="rect">
            <a:avLst/>
          </a:prstGeom>
        </p:spPr>
        <p:txBody>
          <a:bodyPr wrap="square">
            <a:spAutoFit/>
          </a:bodyPr>
          <a:lstStyle/>
          <a:p>
            <a:pPr algn="r" rtl="1"/>
            <a:r>
              <a:rPr lang="ar-JO" sz="1600" dirty="0"/>
              <a:t>لحذف التوصية</a:t>
            </a:r>
            <a:endParaRPr lang="en-US" sz="1600" dirty="0"/>
          </a:p>
        </p:txBody>
      </p:sp>
      <p:cxnSp>
        <p:nvCxnSpPr>
          <p:cNvPr id="14" name="Straight Arrow Connector 13"/>
          <p:cNvCxnSpPr/>
          <p:nvPr/>
        </p:nvCxnSpPr>
        <p:spPr>
          <a:xfrm flipV="1">
            <a:off x="5867400" y="5883873"/>
            <a:ext cx="1" cy="2217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491038" y="5739827"/>
            <a:ext cx="31432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56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sp>
        <p:nvSpPr>
          <p:cNvPr id="3" name="Content Placeholder 2"/>
          <p:cNvSpPr>
            <a:spLocks noGrp="1"/>
          </p:cNvSpPr>
          <p:nvPr>
            <p:ph idx="1"/>
          </p:nvPr>
        </p:nvSpPr>
        <p:spPr/>
        <p:txBody>
          <a:bodyPr>
            <a:normAutofit/>
          </a:bodyPr>
          <a:lstStyle/>
          <a:p>
            <a:pPr marL="285750" indent="-285750">
              <a:buClr>
                <a:schemeClr val="tx2"/>
              </a:buClr>
              <a:buFont typeface="Arial" panose="020B0604020202020204" pitchFamily="34" charset="0"/>
              <a:buChar char="•"/>
            </a:pPr>
            <a:r>
              <a:rPr lang="ar-JO" sz="1800" dirty="0"/>
              <a:t>احصائيات:</a:t>
            </a:r>
          </a:p>
          <a:p>
            <a:pPr marL="742950" lvl="1" indent="-285750"/>
            <a:r>
              <a:rPr lang="ar-JO" sz="1800" dirty="0"/>
              <a:t>مَن شاهد ملفك  </a:t>
            </a:r>
            <a:r>
              <a:rPr lang="en-US" sz="1800" dirty="0"/>
              <a:t>Who Viewed Your Profile</a:t>
            </a:r>
            <a:endParaRPr lang="ar-JO" sz="1800" dirty="0"/>
          </a:p>
          <a:p>
            <a:pPr marL="742950" lvl="1" indent="-285750"/>
            <a:r>
              <a:rPr lang="ar-JO" sz="1800" dirty="0"/>
              <a:t>مَن شاهد منشوراتك </a:t>
            </a:r>
            <a:r>
              <a:rPr lang="en-US" sz="1800" dirty="0"/>
              <a:t>Post Views</a:t>
            </a:r>
          </a:p>
          <a:p>
            <a:pPr marL="742950" lvl="1" indent="-285750"/>
            <a:r>
              <a:rPr lang="ar-JO" sz="1800" dirty="0"/>
              <a:t>الظهور في البحث </a:t>
            </a:r>
            <a:r>
              <a:rPr lang="en-US" sz="1800" dirty="0"/>
              <a:t>Search appearances</a:t>
            </a:r>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ar-JO" sz="18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7354327" cy="1409897"/>
          </a:xfrm>
          <a:prstGeom prst="rect">
            <a:avLst/>
          </a:prstGeom>
        </p:spPr>
      </p:pic>
    </p:spTree>
    <p:extLst>
      <p:ext uri="{BB962C8B-B14F-4D97-AF65-F5344CB8AC3E}">
        <p14:creationId xmlns:p14="http://schemas.microsoft.com/office/powerpoint/2010/main" val="1687056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الوظائف </a:t>
            </a:r>
            <a:r>
              <a:rPr lang="en-US" sz="3200" dirty="0"/>
              <a:t>Jobs</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38400"/>
            <a:ext cx="561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85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78392"/>
            <a:ext cx="7620000" cy="1371600"/>
          </a:xfrm>
        </p:spPr>
        <p:txBody>
          <a:bodyPr/>
          <a:lstStyle/>
          <a:p>
            <a:pPr algn="ctr"/>
            <a:r>
              <a:rPr lang="ar-JO" sz="4000" dirty="0"/>
              <a:t>الصفحة الرئيسية </a:t>
            </a:r>
            <a:r>
              <a:rPr lang="en-US" sz="4000" dirty="0"/>
              <a:t>Home</a:t>
            </a:r>
            <a:br>
              <a:rPr lang="ar-JO" sz="2800" dirty="0"/>
            </a:br>
            <a:endParaRPr lang="ar-JO" dirty="0"/>
          </a:p>
        </p:txBody>
      </p:sp>
      <p:sp>
        <p:nvSpPr>
          <p:cNvPr id="4" name="Slide Number Placeholder 3"/>
          <p:cNvSpPr>
            <a:spLocks noGrp="1"/>
          </p:cNvSpPr>
          <p:nvPr>
            <p:ph type="sldNum" sz="quarter" idx="12"/>
          </p:nvPr>
        </p:nvSpPr>
        <p:spPr>
          <a:xfrm rot="16200000">
            <a:off x="6550977" y="8019097"/>
            <a:ext cx="1315721" cy="365125"/>
          </a:xfrm>
        </p:spPr>
        <p:txBody>
          <a:bodyPr/>
          <a:lstStyle/>
          <a:p>
            <a:pPr algn="ctr"/>
            <a:fld id="{A85E95EA-764A-438A-AB2D-615555310C78}" type="slidenum">
              <a:rPr lang="en-GB" smtClean="0"/>
              <a:pPr algn="ctr"/>
              <a:t>4</a:t>
            </a:fld>
            <a:endParaRPr lang="en-GB" dirty="0"/>
          </a:p>
        </p:txBody>
      </p:sp>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33600"/>
            <a:ext cx="6000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779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564D9-8156-4299-B679-E612B6A8989F}"/>
              </a:ext>
            </a:extLst>
          </p:cNvPr>
          <p:cNvSpPr>
            <a:spLocks noGrp="1"/>
          </p:cNvSpPr>
          <p:nvPr>
            <p:ph type="sldNum" sz="quarter" idx="12"/>
          </p:nvPr>
        </p:nvSpPr>
        <p:spPr/>
        <p:txBody>
          <a:bodyPr/>
          <a:lstStyle/>
          <a:p>
            <a:fld id="{A85E95EA-764A-438A-AB2D-615555310C78}" type="slidenum">
              <a:rPr lang="en-GB" smtClean="0"/>
              <a:pPr/>
              <a:t>40</a:t>
            </a:fld>
            <a:endParaRPr lang="en-GB"/>
          </a:p>
        </p:txBody>
      </p:sp>
      <p:pic>
        <p:nvPicPr>
          <p:cNvPr id="3" name="Picture 2">
            <a:extLst>
              <a:ext uri="{FF2B5EF4-FFF2-40B4-BE49-F238E27FC236}">
                <a16:creationId xmlns:a16="http://schemas.microsoft.com/office/drawing/2014/main" id="{53C03EDF-59DC-4965-B965-1F18F09597E9}"/>
              </a:ext>
            </a:extLst>
          </p:cNvPr>
          <p:cNvPicPr>
            <a:picLocks noChangeAspect="1"/>
          </p:cNvPicPr>
          <p:nvPr/>
        </p:nvPicPr>
        <p:blipFill>
          <a:blip r:embed="rId2"/>
          <a:stretch>
            <a:fillRect/>
          </a:stretch>
        </p:blipFill>
        <p:spPr>
          <a:xfrm>
            <a:off x="304799" y="1600200"/>
            <a:ext cx="8514715" cy="3810000"/>
          </a:xfrm>
          <a:prstGeom prst="rect">
            <a:avLst/>
          </a:prstGeom>
        </p:spPr>
      </p:pic>
    </p:spTree>
    <p:extLst>
      <p:ext uri="{BB962C8B-B14F-4D97-AF65-F5344CB8AC3E}">
        <p14:creationId xmlns:p14="http://schemas.microsoft.com/office/powerpoint/2010/main" val="4224965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الوظائف </a:t>
            </a:r>
            <a:r>
              <a:rPr lang="en-US" sz="3200" dirty="0"/>
              <a:t>Jobs</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sp>
        <p:nvSpPr>
          <p:cNvPr id="7" name="Content Placeholder 6"/>
          <p:cNvSpPr>
            <a:spLocks noGrp="1"/>
          </p:cNvSpPr>
          <p:nvPr>
            <p:ph idx="1"/>
          </p:nvPr>
        </p:nvSpPr>
        <p:spPr>
          <a:xfrm>
            <a:off x="5063416" y="1524000"/>
            <a:ext cx="3033713" cy="4373563"/>
          </a:xfrm>
        </p:spPr>
        <p:txBody>
          <a:bodyPr>
            <a:normAutofit fontScale="92500" lnSpcReduction="20000"/>
          </a:bodyPr>
          <a:lstStyle/>
          <a:p>
            <a:r>
              <a:rPr lang="ar-JO" dirty="0"/>
              <a:t>تفاصيل الوظيفة هي:</a:t>
            </a:r>
          </a:p>
          <a:p>
            <a:pPr marL="342900" indent="-342900">
              <a:buFont typeface="Arial" panose="020B0604020202020204" pitchFamily="34" charset="0"/>
              <a:buChar char="•"/>
            </a:pPr>
            <a:r>
              <a:rPr lang="ar-JO" b="0" dirty="0"/>
              <a:t>المسمى الوظيفي</a:t>
            </a:r>
          </a:p>
          <a:p>
            <a:pPr marL="342900" indent="-342900">
              <a:buFont typeface="Arial" panose="020B0604020202020204" pitchFamily="34" charset="0"/>
              <a:buChar char="•"/>
            </a:pPr>
            <a:r>
              <a:rPr lang="ar-JO" b="0" dirty="0"/>
              <a:t>اسم وشعار الشركة</a:t>
            </a:r>
          </a:p>
          <a:p>
            <a:pPr marL="342900" indent="-342900">
              <a:buFont typeface="Arial" panose="020B0604020202020204" pitchFamily="34" charset="0"/>
              <a:buChar char="•"/>
            </a:pPr>
            <a:r>
              <a:rPr lang="ar-JO" b="0" dirty="0"/>
              <a:t>موقع الشركة</a:t>
            </a:r>
          </a:p>
          <a:p>
            <a:pPr marL="342900" indent="-342900">
              <a:buFont typeface="Arial" panose="020B0604020202020204" pitchFamily="34" charset="0"/>
              <a:buChar char="•"/>
            </a:pPr>
            <a:r>
              <a:rPr lang="ar-JO" b="0" dirty="0"/>
              <a:t>تاريخ اضافة الوظيفة</a:t>
            </a:r>
          </a:p>
          <a:p>
            <a:pPr marL="342900" indent="-342900">
              <a:buFont typeface="Arial" panose="020B0604020202020204" pitchFamily="34" charset="0"/>
              <a:buChar char="•"/>
            </a:pPr>
            <a:r>
              <a:rPr lang="ar-JO" b="0" dirty="0"/>
              <a:t>عدد المشاهدات</a:t>
            </a:r>
          </a:p>
          <a:p>
            <a:pPr marL="342900" indent="-342900">
              <a:buFont typeface="Arial" panose="020B0604020202020204" pitchFamily="34" charset="0"/>
              <a:buChar char="•"/>
            </a:pPr>
            <a:r>
              <a:rPr lang="ar-JO" b="0" dirty="0"/>
              <a:t>عدد الاشخاص الذين يعملون في الشركة من جهات اتصالك</a:t>
            </a:r>
          </a:p>
          <a:p>
            <a:pPr marL="342900" indent="-342900">
              <a:buFont typeface="Arial" panose="020B0604020202020204" pitchFamily="34" charset="0"/>
              <a:buChar char="•"/>
            </a:pPr>
            <a:r>
              <a:rPr lang="ar-JO" b="0" dirty="0"/>
              <a:t>عدد المقدمين للوظيفة</a:t>
            </a:r>
          </a:p>
          <a:p>
            <a:pPr marL="342900" indent="-342900">
              <a:buFont typeface="Arial" panose="020B0604020202020204" pitchFamily="34" charset="0"/>
              <a:buChar char="•"/>
            </a:pPr>
            <a:r>
              <a:rPr lang="ar-JO" b="0" dirty="0"/>
              <a:t>عدد موظفي الشركة</a:t>
            </a:r>
          </a:p>
          <a:p>
            <a:pPr marL="342900" indent="-342900">
              <a:buFont typeface="Arial" panose="020B0604020202020204" pitchFamily="34" charset="0"/>
              <a:buChar char="•"/>
            </a:pPr>
            <a:r>
              <a:rPr lang="ar-JO" b="0" dirty="0"/>
              <a:t>درجة الخبرة المطلوبة</a:t>
            </a:r>
          </a:p>
          <a:p>
            <a:pPr marL="342900" indent="-342900">
              <a:buFont typeface="Arial" panose="020B0604020202020204" pitchFamily="34" charset="0"/>
              <a:buChar char="•"/>
            </a:pPr>
            <a:r>
              <a:rPr lang="ar-JO" b="0" dirty="0"/>
              <a:t>وصف الوظيفة</a:t>
            </a:r>
          </a:p>
          <a:p>
            <a:pPr marL="342900" indent="-342900">
              <a:buFont typeface="Arial" panose="020B0604020202020204" pitchFamily="34" charset="0"/>
              <a:buChar char="•"/>
            </a:pPr>
            <a:endParaRPr lang="ar-JO" b="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2" y="533400"/>
            <a:ext cx="561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6">
            <a:extLst>
              <a:ext uri="{FF2B5EF4-FFF2-40B4-BE49-F238E27FC236}">
                <a16:creationId xmlns:a16="http://schemas.microsoft.com/office/drawing/2014/main" id="{CB274D30-CB91-4C40-859B-A782AB768753}"/>
              </a:ext>
            </a:extLst>
          </p:cNvPr>
          <p:cNvSpPr txBox="1">
            <a:spLocks/>
          </p:cNvSpPr>
          <p:nvPr/>
        </p:nvSpPr>
        <p:spPr>
          <a:xfrm>
            <a:off x="501650" y="1524000"/>
            <a:ext cx="28194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ar-JO" dirty="0"/>
              <a:t>يمكنك أن تقوم ب:</a:t>
            </a:r>
          </a:p>
          <a:p>
            <a:pPr marL="342900" indent="-342900">
              <a:buFont typeface="Arial" pitchFamily="34" charset="0"/>
              <a:buChar char="•"/>
            </a:pPr>
            <a:r>
              <a:rPr lang="ar-JO" b="0" dirty="0"/>
              <a:t>حفظ الوظيفة</a:t>
            </a:r>
          </a:p>
          <a:p>
            <a:pPr marL="342900" indent="-342900">
              <a:buFont typeface="Arial" pitchFamily="34" charset="0"/>
              <a:buChar char="•"/>
            </a:pPr>
            <a:r>
              <a:rPr lang="ar-JO" b="0" dirty="0"/>
              <a:t>التقديم على الوظيفة</a:t>
            </a:r>
          </a:p>
          <a:p>
            <a:pPr marL="342900" indent="-342900">
              <a:buFont typeface="Arial" pitchFamily="34" charset="0"/>
              <a:buChar char="•"/>
            </a:pPr>
            <a:r>
              <a:rPr lang="ar-JO" b="0" dirty="0"/>
              <a:t>مشاركة الوظيفة</a:t>
            </a:r>
          </a:p>
          <a:p>
            <a:pPr marL="342900" indent="-342900">
              <a:buFont typeface="Arial" pitchFamily="34" charset="0"/>
              <a:buChar char="•"/>
            </a:pPr>
            <a:r>
              <a:rPr lang="ar-JO" b="0" dirty="0"/>
              <a:t>الابلاغ عن الوظيفة</a:t>
            </a:r>
          </a:p>
        </p:txBody>
      </p:sp>
    </p:spTree>
    <p:extLst>
      <p:ext uri="{BB962C8B-B14F-4D97-AF65-F5344CB8AC3E}">
        <p14:creationId xmlns:p14="http://schemas.microsoft.com/office/powerpoint/2010/main" val="2684427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الرسائل </a:t>
            </a:r>
            <a:r>
              <a:rPr lang="en-US" sz="3200" dirty="0"/>
              <a:t>Messages</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42</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738E112E-4207-4D47-BB16-B20528AF8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11937"/>
            <a:ext cx="685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1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70AD3-FC6B-4B99-A6F1-87030B2BB203}"/>
              </a:ext>
            </a:extLst>
          </p:cNvPr>
          <p:cNvSpPr>
            <a:spLocks noGrp="1"/>
          </p:cNvSpPr>
          <p:nvPr>
            <p:ph type="sldNum" sz="quarter" idx="12"/>
          </p:nvPr>
        </p:nvSpPr>
        <p:spPr/>
        <p:txBody>
          <a:bodyPr/>
          <a:lstStyle/>
          <a:p>
            <a:fld id="{A85E95EA-764A-438A-AB2D-615555310C78}" type="slidenum">
              <a:rPr lang="en-GB" smtClean="0"/>
              <a:pPr/>
              <a:t>43</a:t>
            </a:fld>
            <a:endParaRPr lang="en-GB"/>
          </a:p>
        </p:txBody>
      </p:sp>
      <p:pic>
        <p:nvPicPr>
          <p:cNvPr id="3" name="Picture 2">
            <a:extLst>
              <a:ext uri="{FF2B5EF4-FFF2-40B4-BE49-F238E27FC236}">
                <a16:creationId xmlns:a16="http://schemas.microsoft.com/office/drawing/2014/main" id="{BB465349-A80A-428B-89A7-21B3F1D5E4B4}"/>
              </a:ext>
            </a:extLst>
          </p:cNvPr>
          <p:cNvPicPr>
            <a:picLocks noChangeAspect="1"/>
          </p:cNvPicPr>
          <p:nvPr/>
        </p:nvPicPr>
        <p:blipFill>
          <a:blip r:embed="rId2"/>
          <a:stretch>
            <a:fillRect/>
          </a:stretch>
        </p:blipFill>
        <p:spPr>
          <a:xfrm>
            <a:off x="990600" y="622865"/>
            <a:ext cx="7067550" cy="5701735"/>
          </a:xfrm>
          <a:prstGeom prst="rect">
            <a:avLst/>
          </a:prstGeom>
        </p:spPr>
      </p:pic>
    </p:spTree>
    <p:extLst>
      <p:ext uri="{BB962C8B-B14F-4D97-AF65-F5344CB8AC3E}">
        <p14:creationId xmlns:p14="http://schemas.microsoft.com/office/powerpoint/2010/main" val="280979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620000" cy="1371600"/>
          </a:xfrm>
        </p:spPr>
        <p:txBody>
          <a:bodyPr>
            <a:normAutofit/>
          </a:bodyPr>
          <a:lstStyle/>
          <a:p>
            <a:r>
              <a:rPr lang="ar-JO" sz="3200" dirty="0"/>
              <a:t>الإشعارات </a:t>
            </a:r>
            <a:r>
              <a:rPr lang="en-US" sz="3200" dirty="0"/>
              <a:t>Notifications</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44</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D19C45CE-C7F1-41A4-A539-446AB2CE3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814512"/>
            <a:ext cx="876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66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AAD2B-D075-4472-94D3-97B47FB015F6}"/>
              </a:ext>
            </a:extLst>
          </p:cNvPr>
          <p:cNvSpPr>
            <a:spLocks noGrp="1"/>
          </p:cNvSpPr>
          <p:nvPr>
            <p:ph type="sldNum" sz="quarter" idx="12"/>
          </p:nvPr>
        </p:nvSpPr>
        <p:spPr/>
        <p:txBody>
          <a:bodyPr/>
          <a:lstStyle/>
          <a:p>
            <a:fld id="{A85E95EA-764A-438A-AB2D-615555310C78}" type="slidenum">
              <a:rPr lang="en-GB" smtClean="0"/>
              <a:pPr/>
              <a:t>45</a:t>
            </a:fld>
            <a:endParaRPr lang="en-GB"/>
          </a:p>
        </p:txBody>
      </p:sp>
      <p:pic>
        <p:nvPicPr>
          <p:cNvPr id="3" name="Picture 2">
            <a:extLst>
              <a:ext uri="{FF2B5EF4-FFF2-40B4-BE49-F238E27FC236}">
                <a16:creationId xmlns:a16="http://schemas.microsoft.com/office/drawing/2014/main" id="{567C7CFF-D1BF-4DC9-B99D-50DEFE2CF723}"/>
              </a:ext>
            </a:extLst>
          </p:cNvPr>
          <p:cNvPicPr>
            <a:picLocks noChangeAspect="1"/>
          </p:cNvPicPr>
          <p:nvPr/>
        </p:nvPicPr>
        <p:blipFill>
          <a:blip r:embed="rId2"/>
          <a:stretch>
            <a:fillRect/>
          </a:stretch>
        </p:blipFill>
        <p:spPr>
          <a:xfrm>
            <a:off x="1952625" y="152400"/>
            <a:ext cx="5210175" cy="6621742"/>
          </a:xfrm>
          <a:prstGeom prst="rect">
            <a:avLst/>
          </a:prstGeom>
        </p:spPr>
      </p:pic>
    </p:spTree>
    <p:extLst>
      <p:ext uri="{BB962C8B-B14F-4D97-AF65-F5344CB8AC3E}">
        <p14:creationId xmlns:p14="http://schemas.microsoft.com/office/powerpoint/2010/main" val="32637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مكونات الصفحة الرئيسية </a:t>
            </a:r>
            <a:r>
              <a:rPr lang="en-US" sz="3200" dirty="0"/>
              <a:t>Home</a:t>
            </a:r>
            <a:br>
              <a:rPr lang="ar-JO" sz="3200" dirty="0"/>
            </a:br>
            <a:endParaRPr lang="en-US" dirty="0"/>
          </a:p>
        </p:txBody>
      </p:sp>
      <p:sp>
        <p:nvSpPr>
          <p:cNvPr id="3" name="Content Placeholder 2"/>
          <p:cNvSpPr>
            <a:spLocks noGrp="1"/>
          </p:cNvSpPr>
          <p:nvPr>
            <p:ph idx="1"/>
          </p:nvPr>
        </p:nvSpPr>
        <p:spPr>
          <a:xfrm>
            <a:off x="533400" y="1752600"/>
            <a:ext cx="7597775" cy="4373563"/>
          </a:xfrm>
        </p:spPr>
        <p:txBody>
          <a:bodyPr>
            <a:normAutofit/>
          </a:bodyPr>
          <a:lstStyle/>
          <a:p>
            <a:pPr marL="342900" indent="-342900">
              <a:buClr>
                <a:schemeClr val="tx2"/>
              </a:buClr>
              <a:buFont typeface="Arial" panose="020B0604020202020204" pitchFamily="34" charset="0"/>
              <a:buChar char="•"/>
            </a:pPr>
            <a:r>
              <a:rPr lang="ar-JO" b="0" dirty="0"/>
              <a:t>صفحتك الرئيسية على لينكد ان</a:t>
            </a:r>
            <a:r>
              <a:rPr lang="en-US" b="0" dirty="0"/>
              <a:t> </a:t>
            </a:r>
            <a:r>
              <a:rPr lang="ar-JO" b="0" dirty="0"/>
              <a:t>تزودك بفرصة يومية لتعرف أكثرعن جهات اتصالك ومشاركاتهم على صعيد المحتوى المهني.</a:t>
            </a:r>
            <a:endParaRPr lang="ar-JO" dirty="0"/>
          </a:p>
          <a:p>
            <a:pPr marL="342900" indent="-342900">
              <a:buClr>
                <a:schemeClr val="tx2"/>
              </a:buClr>
              <a:buFont typeface="Arial" panose="020B0604020202020204" pitchFamily="34" charset="0"/>
              <a:buChar char="•"/>
            </a:pPr>
            <a:r>
              <a:rPr lang="ar-JO" dirty="0"/>
              <a:t>مكونات الصفحة الرئيسية </a:t>
            </a:r>
            <a:r>
              <a:rPr lang="en-US" dirty="0"/>
              <a:t>Home</a:t>
            </a:r>
            <a:r>
              <a:rPr lang="ar-JO" dirty="0"/>
              <a:t>:</a:t>
            </a:r>
          </a:p>
          <a:p>
            <a:pPr marL="914400" lvl="1" indent="-457200">
              <a:buFont typeface="+mj-lt"/>
              <a:buAutoNum type="arabicPeriod"/>
            </a:pPr>
            <a:r>
              <a:rPr lang="ar-JO" dirty="0"/>
              <a:t>معلومات الملف الشخصي </a:t>
            </a:r>
            <a:r>
              <a:rPr lang="en-US" dirty="0"/>
              <a:t>Profile Information</a:t>
            </a:r>
            <a:r>
              <a:rPr lang="ar-JO" dirty="0"/>
              <a:t>.</a:t>
            </a:r>
          </a:p>
          <a:p>
            <a:pPr marL="914400" lvl="1" indent="-457200">
              <a:buFont typeface="+mj-lt"/>
              <a:buAutoNum type="arabicPeriod"/>
            </a:pPr>
            <a:r>
              <a:rPr lang="ar-JO" dirty="0"/>
              <a:t>احصائيات الملف الشخصي كعدد الأشخاص الذين شاهدوا ملفك الشخصي  وعدد الأشخاص الذين شاهدوا منشوراتك خلال 90 يوما</a:t>
            </a:r>
            <a:endParaRPr lang="en-US" dirty="0"/>
          </a:p>
          <a:p>
            <a:pPr marL="914400" lvl="1" indent="-457200">
              <a:buFont typeface="+mj-lt"/>
              <a:buAutoNum type="arabicPeriod"/>
            </a:pPr>
            <a:r>
              <a:rPr lang="ar-JO" dirty="0"/>
              <a:t>حيز كتابة منشور </a:t>
            </a:r>
            <a:r>
              <a:rPr lang="en-US" dirty="0"/>
              <a:t>post</a:t>
            </a:r>
            <a:r>
              <a:rPr lang="ar-JO" dirty="0"/>
              <a:t> أو انشاء مقالة </a:t>
            </a:r>
            <a:r>
              <a:rPr lang="en-US" dirty="0"/>
              <a:t>Article</a:t>
            </a:r>
          </a:p>
          <a:p>
            <a:pPr marL="914400" lvl="1" indent="-457200">
              <a:buFont typeface="+mj-lt"/>
              <a:buAutoNum type="arabicPeriod"/>
            </a:pPr>
            <a:r>
              <a:rPr lang="ar-JO" dirty="0"/>
              <a:t>مشاركات وتعليقات وإعجابات جهات الاتصال</a:t>
            </a: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dirty="0"/>
          </a:p>
        </p:txBody>
      </p:sp>
    </p:spTree>
    <p:extLst>
      <p:ext uri="{BB962C8B-B14F-4D97-AF65-F5344CB8AC3E}">
        <p14:creationId xmlns:p14="http://schemas.microsoft.com/office/powerpoint/2010/main" val="165866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248400"/>
          </a:xfrm>
          <a:prstGeom prst="rect">
            <a:avLst/>
          </a:prstGeom>
        </p:spPr>
      </p:pic>
    </p:spTree>
    <p:extLst>
      <p:ext uri="{BB962C8B-B14F-4D97-AF65-F5344CB8AC3E}">
        <p14:creationId xmlns:p14="http://schemas.microsoft.com/office/powerpoint/2010/main" val="301333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800" dirty="0"/>
            </a:br>
            <a:endParaRPr lang="ar-JO"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ar-JO" b="0" dirty="0"/>
              <a:t>الجمهور الذي يستطيع رؤية المنشور والمقالة</a:t>
            </a:r>
          </a:p>
          <a:p>
            <a:pPr marL="342900" indent="-342900">
              <a:buFont typeface="Arial" panose="020B0604020202020204" pitchFamily="34" charset="0"/>
              <a:buChar char="•"/>
            </a:pPr>
            <a:r>
              <a:rPr lang="ar-JO" b="0" dirty="0"/>
              <a:t>المقالات المنشورة والمقالات المحفوظة بال </a:t>
            </a:r>
            <a:r>
              <a:rPr lang="en-US" b="0" dirty="0"/>
              <a:t>draft</a:t>
            </a:r>
          </a:p>
          <a:p>
            <a:pPr marL="342900" indent="-342900">
              <a:buFont typeface="Arial" panose="020B0604020202020204" pitchFamily="34" charset="0"/>
              <a:buChar char="•"/>
            </a:pPr>
            <a:r>
              <a:rPr lang="ar-JO" b="0" dirty="0"/>
              <a:t> آلية الدخول الى كل المقالات والمنشورات  </a:t>
            </a:r>
          </a:p>
          <a:p>
            <a:pPr marL="342900" indent="-342900">
              <a:buFont typeface="Arial" panose="020B0604020202020204" pitchFamily="34" charset="0"/>
              <a:buChar char="•"/>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6" name="Title 1"/>
          <p:cNvSpPr txBox="1">
            <a:spLocks/>
          </p:cNvSpPr>
          <p:nvPr/>
        </p:nvSpPr>
        <p:spPr>
          <a:xfrm>
            <a:off x="609600" y="304800"/>
            <a:ext cx="7620000" cy="1371600"/>
          </a:xfrm>
          <a:prstGeom prst="rect">
            <a:avLst/>
          </a:prstGeom>
        </p:spPr>
        <p:txBody>
          <a:bodyPr vert="horz" lIns="91440" tIns="45720" rIns="91440" bIns="45720" rtlCol="0" anchor="b">
            <a:normAutofit/>
          </a:bodyPr>
          <a:lstStyle>
            <a:lvl1pPr algn="r" defTabSz="914400" rtl="1" eaLnBrk="1" latinLnBrk="0" hangingPunct="1">
              <a:spcBef>
                <a:spcPct val="0"/>
              </a:spcBef>
              <a:buNone/>
              <a:defRPr sz="3000" kern="1200" cap="all" spc="-60" baseline="0">
                <a:solidFill>
                  <a:schemeClr val="tx2"/>
                </a:solidFill>
                <a:latin typeface="+mj-lt"/>
                <a:ea typeface="+mj-ea"/>
                <a:cs typeface="+mj-cs"/>
              </a:defRPr>
            </a:lvl1pPr>
          </a:lstStyle>
          <a:p>
            <a:r>
              <a:rPr lang="ar-JO" sz="3200"/>
              <a:t>المنشور </a:t>
            </a:r>
            <a:r>
              <a:rPr lang="en-US" sz="3200"/>
              <a:t>Post</a:t>
            </a:r>
            <a:r>
              <a:rPr lang="ar-JO" sz="3200"/>
              <a:t> والمقالة </a:t>
            </a:r>
            <a:r>
              <a:rPr lang="en-US" sz="3200"/>
              <a:t>Article</a:t>
            </a:r>
            <a:br>
              <a:rPr lang="ar-JO" sz="3200"/>
            </a:br>
            <a:endParaRPr lang="en-US" dirty="0"/>
          </a:p>
        </p:txBody>
      </p:sp>
    </p:spTree>
    <p:extLst>
      <p:ext uri="{BB962C8B-B14F-4D97-AF65-F5344CB8AC3E}">
        <p14:creationId xmlns:p14="http://schemas.microsoft.com/office/powerpoint/2010/main" val="222208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المنشور </a:t>
            </a:r>
            <a:r>
              <a:rPr lang="en-US" sz="3200" dirty="0"/>
              <a:t>Post</a:t>
            </a:r>
            <a:r>
              <a:rPr lang="ar-JO" sz="3200" dirty="0"/>
              <a:t> والمقالة </a:t>
            </a:r>
            <a:r>
              <a:rPr lang="en-US" sz="3200" dirty="0"/>
              <a:t>Article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fontScale="92500" lnSpcReduction="10000"/>
          </a:bodyPr>
          <a:lstStyle/>
          <a:p>
            <a:pPr marL="342900" indent="-342900">
              <a:buClr>
                <a:schemeClr val="tx2"/>
              </a:buClr>
              <a:buFont typeface="Arial" panose="020B0604020202020204" pitchFamily="34" charset="0"/>
              <a:buChar char="•"/>
            </a:pPr>
            <a:r>
              <a:rPr lang="ar-JO" dirty="0"/>
              <a:t>الفرق بين المنشور</a:t>
            </a:r>
            <a:r>
              <a:rPr lang="en-US" dirty="0"/>
              <a:t>Post </a:t>
            </a:r>
            <a:r>
              <a:rPr lang="ar-JO" dirty="0"/>
              <a:t> والمقالة </a:t>
            </a:r>
            <a:r>
              <a:rPr lang="en-US" dirty="0"/>
              <a:t>Article</a:t>
            </a:r>
            <a:r>
              <a:rPr lang="ar-JO" dirty="0"/>
              <a:t>:</a:t>
            </a:r>
          </a:p>
          <a:p>
            <a:pPr marL="914400" lvl="1" indent="-457200"/>
            <a:r>
              <a:rPr lang="ar-JO" dirty="0"/>
              <a:t>المنشور </a:t>
            </a:r>
            <a:r>
              <a:rPr lang="en-US" dirty="0"/>
              <a:t>Post</a:t>
            </a:r>
            <a:r>
              <a:rPr lang="ar-JO" b="1" dirty="0"/>
              <a:t>:</a:t>
            </a:r>
            <a:r>
              <a:rPr lang="ar-JO" dirty="0"/>
              <a:t> </a:t>
            </a:r>
          </a:p>
          <a:p>
            <a:pPr marL="1600200" lvl="2" indent="-457200"/>
            <a:r>
              <a:rPr lang="ar-JO" dirty="0"/>
              <a:t>يستخدم لكتابة رسالة قصيرة وبسيطة كما كنت تريد أن تشارك رابطاً مع بعض التعليقات الوجيزة أوعندما يكون لديك فكرة سريعة أو كنت ترغب في إثارة نقاش مع جهات اتصالك.</a:t>
            </a:r>
          </a:p>
          <a:p>
            <a:pPr marL="1600200" lvl="2" indent="-457200"/>
            <a:r>
              <a:rPr lang="ar-JO" dirty="0"/>
              <a:t>هناك ايضاً خيار لتحميل صورة مع التحديث. </a:t>
            </a:r>
          </a:p>
          <a:p>
            <a:pPr marL="1600200" lvl="2" indent="-457200"/>
            <a:r>
              <a:rPr lang="ar-JO" dirty="0"/>
              <a:t>يمكنك ايضاً أن تختار الجمهور الذي يستطيع رؤية تحديثك: العامة أو فقط جهات اتصالك أو العامة +  تويتر أو أحدى المجموعات التي تتابعها. </a:t>
            </a:r>
          </a:p>
          <a:p>
            <a:pPr marL="914400" lvl="1" indent="-457200"/>
            <a:r>
              <a:rPr lang="ar-JO" dirty="0"/>
              <a:t>المقالة </a:t>
            </a:r>
            <a:r>
              <a:rPr lang="en-US" dirty="0"/>
              <a:t>Article</a:t>
            </a:r>
            <a:r>
              <a:rPr lang="ar-JO" b="1" dirty="0"/>
              <a:t>: </a:t>
            </a:r>
          </a:p>
          <a:p>
            <a:pPr marL="1600200" lvl="2" indent="-457200"/>
            <a:r>
              <a:rPr lang="ar-JO" dirty="0"/>
              <a:t>يستخدم لكتابة رسالة أطول قد تحتوي على مجموعة من الفقرات أو حتى مدونة كاملة مثل المنشورات التي تحتوي على آخر التطورات في مجال عملك. يمكنك ان تضع عنوان للمشاركة وتحمّل صورة معها. </a:t>
            </a:r>
          </a:p>
          <a:p>
            <a:pPr marL="1600200" lvl="2" indent="-457200"/>
            <a:r>
              <a:rPr lang="ar-JO" dirty="0"/>
              <a:t>هناك أيضا خيار لتضمين الفيديو في رسالتك.</a:t>
            </a:r>
          </a:p>
          <a:p>
            <a:pPr marL="914400" lvl="1" indent="-457200"/>
            <a:r>
              <a:rPr lang="ar-JO" dirty="0"/>
              <a:t>كلا الخيارين يعمل على نشر الرسالة الى شبكتك الخاصة كما أنه قد يرسل إشعارات إلى جهات اتصالك للسماح لهم بمعرفة آخر مشاركاتك.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spTree>
    <p:extLst>
      <p:ext uri="{BB962C8B-B14F-4D97-AF65-F5344CB8AC3E}">
        <p14:creationId xmlns:p14="http://schemas.microsoft.com/office/powerpoint/2010/main" val="70769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10" name="Picture 9">
            <a:extLst>
              <a:ext uri="{FF2B5EF4-FFF2-40B4-BE49-F238E27FC236}">
                <a16:creationId xmlns:a16="http://schemas.microsoft.com/office/drawing/2014/main" id="{95DBB7C6-EF30-4BD4-9F8D-EBF4E535545E}"/>
              </a:ext>
            </a:extLst>
          </p:cNvPr>
          <p:cNvPicPr>
            <a:picLocks noChangeAspect="1"/>
          </p:cNvPicPr>
          <p:nvPr/>
        </p:nvPicPr>
        <p:blipFill>
          <a:blip r:embed="rId2"/>
          <a:stretch>
            <a:fillRect/>
          </a:stretch>
        </p:blipFill>
        <p:spPr>
          <a:xfrm>
            <a:off x="374120" y="1219200"/>
            <a:ext cx="8540516" cy="4495800"/>
          </a:xfrm>
          <a:prstGeom prst="rect">
            <a:avLst/>
          </a:prstGeom>
        </p:spPr>
      </p:pic>
    </p:spTree>
    <p:extLst>
      <p:ext uri="{BB962C8B-B14F-4D97-AF65-F5344CB8AC3E}">
        <p14:creationId xmlns:p14="http://schemas.microsoft.com/office/powerpoint/2010/main" val="3795176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19850</TotalTime>
  <Words>1205</Words>
  <Application>Microsoft Office PowerPoint</Application>
  <PresentationFormat>On-screen Show (4:3)</PresentationFormat>
  <Paragraphs>264</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SN Theme</vt:lpstr>
      <vt:lpstr>لينكد انLinkedIn </vt:lpstr>
      <vt:lpstr>ما هو لينكد ان؟ </vt:lpstr>
      <vt:lpstr>أنواع الحسابات في لينكد ان </vt:lpstr>
      <vt:lpstr>الصفحة الرئيسية Home </vt:lpstr>
      <vt:lpstr>مكونات الصفحة الرئيسية Home </vt:lpstr>
      <vt:lpstr>PowerPoint Presentation</vt:lpstr>
      <vt:lpstr> </vt:lpstr>
      <vt:lpstr>المنشور Post والمقالة Article </vt:lpstr>
      <vt:lpstr>PowerPoint Presentation</vt:lpstr>
      <vt:lpstr>البحث Search </vt:lpstr>
      <vt:lpstr>PowerPoint Presentation</vt:lpstr>
      <vt:lpstr>الشبكة My Network </vt:lpstr>
      <vt:lpstr>الشبكة My Network </vt:lpstr>
      <vt:lpstr>الشبكة ودرجات جهة الاتصال الخاصة بك </vt:lpstr>
      <vt:lpstr>الشبكة ودرجات جهة الاتصال الخاصة بك </vt:lpstr>
      <vt:lpstr>الملف الشخصي  Profile </vt:lpstr>
      <vt:lpstr>PowerPoint Presentation</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الوظائف Jobs </vt:lpstr>
      <vt:lpstr>PowerPoint Presentation</vt:lpstr>
      <vt:lpstr>الوظائف Jobs </vt:lpstr>
      <vt:lpstr>الرسائل Messages </vt:lpstr>
      <vt:lpstr>PowerPoint Presentation</vt:lpstr>
      <vt:lpstr>الإشعارات Notifications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cp:lastModifiedBy>
  <cp:revision>1091</cp:revision>
  <dcterms:created xsi:type="dcterms:W3CDTF">2015-02-28T12:48:04Z</dcterms:created>
  <dcterms:modified xsi:type="dcterms:W3CDTF">2019-11-15T17:27:53Z</dcterms:modified>
</cp:coreProperties>
</file>